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0"/>
  </p:notesMasterIdLst>
  <p:sldIdLst>
    <p:sldId id="256" r:id="rId3"/>
    <p:sldId id="257" r:id="rId4"/>
    <p:sldId id="258" r:id="rId5"/>
    <p:sldId id="268" r:id="rId6"/>
    <p:sldId id="259" r:id="rId7"/>
    <p:sldId id="267" r:id="rId8"/>
    <p:sldId id="274" r:id="rId9"/>
    <p:sldId id="278" r:id="rId10"/>
    <p:sldId id="262" r:id="rId11"/>
    <p:sldId id="271" r:id="rId12"/>
    <p:sldId id="279" r:id="rId13"/>
    <p:sldId id="263" r:id="rId14"/>
    <p:sldId id="269" r:id="rId15"/>
    <p:sldId id="265" r:id="rId16"/>
    <p:sldId id="272" r:id="rId17"/>
    <p:sldId id="280" r:id="rId18"/>
    <p:sldId id="273" r:id="rId1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AAC2"/>
    <a:srgbClr val="799FCD"/>
    <a:srgbClr val="99CCFF"/>
    <a:srgbClr val="80808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44" autoAdjust="0"/>
    <p:restoredTop sz="77739" autoAdjust="0"/>
  </p:normalViewPr>
  <p:slideViewPr>
    <p:cSldViewPr>
      <p:cViewPr varScale="1">
        <p:scale>
          <a:sx n="58" d="100"/>
          <a:sy n="58" d="100"/>
        </p:scale>
        <p:origin x="-852"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D6C8266E-9E6A-4287-AF2B-7427DDD11C59}" type="datetimeFigureOut">
              <a:rPr lang="en-US"/>
              <a:pPr>
                <a:defRPr/>
              </a:pPr>
              <a:t>12/13/2011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749A712D-1C6F-4578-9008-255CA3A7C11C}"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qrcode.kaywa.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research.library.gsu.edu/jour1000"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research.library.gsu.edu/sw7200" TargetMode="External"/><Relationship Id="rId4" Type="http://schemas.openxmlformats.org/officeDocument/2006/relationships/hyperlink" Target="http://research.library.gsu.edu/jour480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yleguide.yahoo.com/writing/write-web/get-poin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tyleguide.yahoo.com/writing/write-web/shape-your-text-online-reading"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useit.com/alertbox/reading_pattern.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research.library.gsu.edu/jou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TextEdit="1"/>
          </p:cNvSpPr>
          <p:nvPr>
            <p:ph type="sldImg"/>
          </p:nvPr>
        </p:nvSpPr>
        <p:spPr bwMode="auto">
          <a:noFill/>
          <a:ln>
            <a:solidFill>
              <a:srgbClr val="000000"/>
            </a:solidFill>
            <a:miter lim="800000"/>
            <a:headEnd/>
            <a:tailEnd/>
          </a:ln>
        </p:spPr>
      </p:sp>
      <p:sp>
        <p:nvSpPr>
          <p:cNvPr id="27650"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Casey: In this presentation we plan to walk you through some of the best practices for basic libguide design.  This includes: planning your approach, writing for the web, choosing boxes that help you manage and assess content, and incorporating the right amount of images into the guide to make it visually appealing. Then we will talk with you about options for more dynamic content to enhance your guides and finally we will discuss some uses and marketing tips you may not have considered. </a:t>
            </a:r>
          </a:p>
          <a:p>
            <a:endParaRPr lang="en-US" smtClean="0"/>
          </a:p>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Another fun tool to add to your guide is an RSS feed.  LibGuides provides an RSS feed box. In the RSS feed box you will be prompted to add an RSS url and identify how many articles should be displayed.  In addition you can designate whether the articles should have a description appear below the link to the article or appear when the individual mouses over the article title.  </a:t>
            </a:r>
          </a:p>
          <a:p>
            <a:pPr eaLnBrk="1" hangingPunct="1">
              <a:spcBef>
                <a:spcPct val="0"/>
              </a:spcBef>
            </a:pPr>
            <a:endParaRPr lang="en-US" smtClean="0"/>
          </a:p>
          <a:p>
            <a:pPr eaLnBrk="1" hangingPunct="1">
              <a:spcBef>
                <a:spcPct val="0"/>
              </a:spcBef>
            </a:pPr>
            <a:r>
              <a:rPr lang="en-US" smtClean="0"/>
              <a:t>The main draw back to this feature is that it only allows you to display one RSS feed in a box.  There are a couple ways you can get around this.  First you could create a RSS feed that combines several feeds into one using Yahoo Pipes.  There is a slight learning curve with this, but as we’ve provided a short video that will explain this process on the libguide for this presentation.  The screen shot above on the left shows the construction of a yahoo pipe that pulls from three rss feeds and is sorting those feeds by date.  This produces an RSS url that I can insert into the Libguides RSS box.  </a:t>
            </a:r>
          </a:p>
          <a:p>
            <a:pPr eaLnBrk="1" hangingPunct="1">
              <a:spcBef>
                <a:spcPct val="0"/>
              </a:spcBef>
            </a:pPr>
            <a:endParaRPr lang="en-US" smtClean="0"/>
          </a:p>
          <a:p>
            <a:pPr eaLnBrk="1" hangingPunct="1">
              <a:spcBef>
                <a:spcPct val="0"/>
              </a:spcBef>
            </a:pPr>
            <a:r>
              <a:rPr lang="en-US" smtClean="0"/>
              <a:t>One way we have used this at Agnes Scott is to create three RSS feed boxes that display content from different types of political opinion magazines: Conservative, Liberal, and Centrist.  Another option we are thinking about is to create a pipe for classes that require students blog about their research process. The pipe could be created to merge all the student blogs into one feed that is accessible from the LibGuide.  </a:t>
            </a:r>
          </a:p>
          <a:p>
            <a:pPr eaLnBrk="1" hangingPunct="1">
              <a:spcBef>
                <a:spcPct val="0"/>
              </a:spcBef>
            </a:pPr>
            <a:endParaRPr lang="en-US" smtClean="0"/>
          </a:p>
          <a:p>
            <a:pPr eaLnBrk="1" hangingPunct="1">
              <a:spcBef>
                <a:spcPct val="0"/>
              </a:spcBef>
            </a:pPr>
            <a:r>
              <a:rPr lang="en-US" smtClean="0"/>
              <a:t>Another option for creating a rss feed from multiple sources is to use the RSS feature provided by Google, Bing and Yahoo for their news sites.  In the second screen shot you can see a search conducted in Google News.  At the bottom of the page is an rss feed creator I can use to get a URL for this search and add it to my guide.  </a:t>
            </a:r>
          </a:p>
        </p:txBody>
      </p:sp>
      <p:sp>
        <p:nvSpPr>
          <p:cNvPr id="450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CB971C0-1698-4B01-A531-D8E0E722A4E2}" type="slidenum">
              <a:rPr lang="en-US"/>
              <a:pPr fontAlgn="base">
                <a:spcBef>
                  <a:spcPct val="0"/>
                </a:spcBef>
                <a:spcAft>
                  <a:spcPct val="0"/>
                </a:spcAft>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noTextEdi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LibGuides allows you to embed videos into your guides.  The key thing to know about this, however, is that it will not host the videos for you.  Unless you have a streaming media server at your institution you will need to upload your videos to a service, such as YouTube, Picasa, Slideshare, etc that will host your videos and provide an embeddable script for that video.  At Agnes Scott College, we are working on developing our own YouTube Channel that will host all of our videos. </a:t>
            </a:r>
          </a:p>
          <a:p>
            <a:pPr eaLnBrk="1" hangingPunct="1">
              <a:spcBef>
                <a:spcPct val="0"/>
              </a:spcBef>
            </a:pPr>
            <a:endParaRPr lang="en-US" smtClean="0"/>
          </a:p>
          <a:p>
            <a:pPr eaLnBrk="1" hangingPunct="1">
              <a:spcBef>
                <a:spcPct val="0"/>
              </a:spcBef>
            </a:pPr>
            <a:r>
              <a:rPr lang="en-US" smtClean="0"/>
              <a:t>To create videos you have a lot of free options.  First it is possible to create a presentation using powerpoint.  You can add voice overs to your slides and upload the presentation to Slideshare.  Also, on your computer you may have Windows Movie Maker or Microsoft Photo Story (if you are a Mac user it would be iMovie) that will let you upload pictures and (depending on the tool live action video) and provide voice over instructions.  </a:t>
            </a:r>
          </a:p>
          <a:p>
            <a:pPr eaLnBrk="1" hangingPunct="1">
              <a:spcBef>
                <a:spcPct val="0"/>
              </a:spcBef>
            </a:pPr>
            <a:endParaRPr lang="en-US" smtClean="0"/>
          </a:p>
          <a:p>
            <a:pPr eaLnBrk="1" hangingPunct="1">
              <a:spcBef>
                <a:spcPct val="0"/>
              </a:spcBef>
            </a:pPr>
            <a:r>
              <a:rPr lang="en-US" smtClean="0"/>
              <a:t>The most popular option, however, is to use a screen capture software.  Screen capture software follows your movements on the screen and allows you to provide a voice over.  Jing is the most highly recommended tool for this.  Plus, Jinghosts your videos for you so you do not need to worry about uploading your videos to a secondary source.  </a:t>
            </a:r>
          </a:p>
        </p:txBody>
      </p:sp>
      <p:sp>
        <p:nvSpPr>
          <p:cNvPr id="45059"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C8A595C6-E9FC-4A4E-974B-4FB6AB56E612}" type="slidenum">
              <a:rPr lang="en-US" sz="1200">
                <a:latin typeface="+mn-lt"/>
              </a:rPr>
              <a:pPr algn="r">
                <a:defRPr/>
              </a:pPr>
              <a:t>11</a:t>
            </a:fld>
            <a:endParaRPr lang="en-US" sz="1200">
              <a:latin typeface="+mn-l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One of the greatest features of LibGuides that you may not be aware of is that it has a fabulous mobile interface.  As you can see on these screen shots, the design is simple and clean.  The launch page provides users with the option to choose guides by subject or other categories that may be helpful to them.  Then it will display all the guides listed under that category.  Once you click on a guide it will provide a description of your guide (if you provided one) and list all the tabs from your guide as buttons.  Clicking on one of the buttons takes the user to that page of the guide and each box from the guide is displayed in a nice scrolling list. </a:t>
            </a:r>
          </a:p>
          <a:p>
            <a:pPr eaLnBrk="1" hangingPunct="1">
              <a:spcBef>
                <a:spcPct val="0"/>
              </a:spcBef>
            </a:pPr>
            <a:endParaRPr lang="en-US" smtClean="0"/>
          </a:p>
          <a:p>
            <a:pPr eaLnBrk="1" hangingPunct="1">
              <a:spcBef>
                <a:spcPct val="0"/>
              </a:spcBef>
            </a:pPr>
            <a:r>
              <a:rPr lang="en-US" smtClean="0"/>
              <a:t>You just need to make sure your LibGuides administrator has made this feature active.  There is nothing else you need to do.  Once mobile display is active it is active for all guides.  </a:t>
            </a:r>
          </a:p>
          <a:p>
            <a:pPr eaLnBrk="1" hangingPunct="1">
              <a:spcBef>
                <a:spcPct val="0"/>
              </a:spcBef>
            </a:pPr>
            <a:endParaRPr lang="en-US" smtClean="0"/>
          </a:p>
        </p:txBody>
      </p:sp>
      <p:sp>
        <p:nvSpPr>
          <p:cNvPr id="491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59B5E31-8C62-460A-9E03-9BD43466AFF5}" type="slidenum">
              <a:rPr lang="en-US"/>
              <a:pPr fontAlgn="base">
                <a:spcBef>
                  <a:spcPct val="0"/>
                </a:spcBef>
                <a:spcAft>
                  <a:spcPct val="0"/>
                </a:spcAft>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Another mobile related option is to add QR codes to your guides. Jason is trying this out this semester at Georgia State. He used an easy online QR code generator (like </a:t>
            </a:r>
            <a:r>
              <a:rPr lang="en-US" smtClean="0">
                <a:hlinkClick r:id="rId3"/>
              </a:rPr>
              <a:t>http://qrcode.kaywa.com/</a:t>
            </a:r>
            <a:r>
              <a:rPr lang="en-US" smtClean="0"/>
              <a:t>) to create a link to his libguide – He put this up at the beginning/end of class. </a:t>
            </a:r>
          </a:p>
          <a:p>
            <a:pPr eaLnBrk="1" hangingPunct="1">
              <a:spcBef>
                <a:spcPct val="0"/>
              </a:spcBef>
            </a:pPr>
            <a:endParaRPr lang="en-US" smtClean="0"/>
          </a:p>
          <a:p>
            <a:pPr eaLnBrk="1" hangingPunct="1">
              <a:spcBef>
                <a:spcPct val="0"/>
              </a:spcBef>
            </a:pPr>
            <a:r>
              <a:rPr lang="en-US" smtClean="0"/>
              <a:t>Agnes Scott is considering using QR codes that link to LibGuides to help students in the stacks find more resources related to a specific call number area and placing QR codes near exhibits that will guide students to more resources on the exhibit topic. </a:t>
            </a:r>
          </a:p>
        </p:txBody>
      </p:sp>
      <p:sp>
        <p:nvSpPr>
          <p:cNvPr id="512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9AEE995-E447-497B-9632-A6A880F036C4}" type="slidenum">
              <a:rPr lang="en-US"/>
              <a:pPr fontAlgn="base">
                <a:spcBef>
                  <a:spcPct val="0"/>
                </a:spcBef>
                <a:spcAft>
                  <a:spcPct val="0"/>
                </a:spcAft>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Tailor to assignment  (References: Little, Roberts/Hunter)</a:t>
            </a:r>
            <a:r>
              <a:rPr lang="en-US" u="sng" smtClean="0">
                <a:hlinkClick r:id="rId3"/>
              </a:rPr>
              <a:t>http://research.library.gsu.edu/jour1000</a:t>
            </a:r>
            <a:endParaRPr lang="en-US" smtClean="0"/>
          </a:p>
          <a:p>
            <a:pPr lvl="1" eaLnBrk="1" hangingPunct="1">
              <a:spcBef>
                <a:spcPct val="0"/>
              </a:spcBef>
            </a:pPr>
            <a:r>
              <a:rPr lang="en-US" u="sng" smtClean="0">
                <a:hlinkClick r:id="rId4"/>
              </a:rPr>
              <a:t>http://research.library.gsu.edu/jour4800</a:t>
            </a:r>
            <a:r>
              <a:rPr lang="en-US" smtClean="0"/>
              <a:t> </a:t>
            </a:r>
          </a:p>
          <a:p>
            <a:pPr lvl="3" eaLnBrk="1" hangingPunct="1">
              <a:spcBef>
                <a:spcPct val="0"/>
              </a:spcBef>
            </a:pPr>
            <a:r>
              <a:rPr lang="en-US" u="sng" smtClean="0">
                <a:hlinkClick r:id="rId5"/>
              </a:rPr>
              <a:t>http://research.library.gsu.edu/sw7200</a:t>
            </a:r>
            <a:r>
              <a:rPr lang="en-US" smtClean="0"/>
              <a:t> </a:t>
            </a:r>
          </a:p>
          <a:p>
            <a:pPr lvl="3" eaLnBrk="1" hangingPunct="1">
              <a:spcBef>
                <a:spcPct val="0"/>
              </a:spcBef>
            </a:pPr>
            <a:endParaRPr lang="en-US" smtClean="0"/>
          </a:p>
          <a:p>
            <a:pPr eaLnBrk="1" hangingPunct="1">
              <a:spcBef>
                <a:spcPct val="0"/>
              </a:spcBef>
              <a:buFontTx/>
              <a:buChar char="•"/>
            </a:pPr>
            <a:r>
              <a:rPr lang="en-US" smtClean="0"/>
              <a:t>We know that tailoring an instruction session with learning outcomes specifically tied to the assignment is the most effective way to deliver library instruction to students – the same is true of guides, especially for undergraduates</a:t>
            </a:r>
          </a:p>
          <a:p>
            <a:pPr eaLnBrk="1" hangingPunct="1">
              <a:spcBef>
                <a:spcPct val="0"/>
              </a:spcBef>
              <a:buFontTx/>
              <a:buChar char="•"/>
            </a:pPr>
            <a:endParaRPr lang="en-US" smtClean="0"/>
          </a:p>
          <a:p>
            <a:pPr lvl="1" eaLnBrk="1" hangingPunct="1">
              <a:spcBef>
                <a:spcPct val="0"/>
              </a:spcBef>
            </a:pPr>
            <a:r>
              <a:rPr lang="en-US" smtClean="0"/>
              <a:t>guides tailored to course get used more than subject guides</a:t>
            </a:r>
          </a:p>
          <a:p>
            <a:pPr lvl="1" eaLnBrk="1" hangingPunct="1">
              <a:spcBef>
                <a:spcPct val="0"/>
              </a:spcBef>
            </a:pPr>
            <a:r>
              <a:rPr lang="en-US" smtClean="0"/>
              <a:t>match the learning outcomes for the guide to the learning outcomes of the IL class session -- what do they need to know to do this assignment?</a:t>
            </a:r>
          </a:p>
          <a:p>
            <a:pPr lvl="1" eaLnBrk="1" hangingPunct="1">
              <a:spcBef>
                <a:spcPct val="0"/>
              </a:spcBef>
            </a:pPr>
            <a:endParaRPr lang="en-US" smtClean="0"/>
          </a:p>
          <a:p>
            <a:pPr lvl="1" eaLnBrk="1" hangingPunct="1">
              <a:spcBef>
                <a:spcPct val="0"/>
              </a:spcBef>
            </a:pPr>
            <a:r>
              <a:rPr lang="en-US" smtClean="0"/>
              <a:t>This is something J is working on in my own guides: they are a lot more immediately useful to the student if it explicitly answers the question. I used to have a “Start/Home” page on all my guides that had a catalog search box, general library info... that was generic and not necessarily relevant to their assignment. It did nothing to attract the attention of students in a specific class</a:t>
            </a:r>
          </a:p>
          <a:p>
            <a:pPr lvl="1" eaLnBrk="1" hangingPunct="1">
              <a:spcBef>
                <a:spcPct val="0"/>
              </a:spcBef>
            </a:pPr>
            <a:endParaRPr lang="en-US" smtClean="0"/>
          </a:p>
          <a:p>
            <a:pPr lvl="1" eaLnBrk="1" hangingPunct="1">
              <a:spcBef>
                <a:spcPct val="0"/>
              </a:spcBef>
            </a:pPr>
            <a:r>
              <a:rPr lang="en-US" smtClean="0"/>
              <a:t>“Researchers found that students do not connect with general subject guides, but do find use for guides that are focused on specific courses.” Roberts &amp; Hunter 2011</a:t>
            </a:r>
          </a:p>
          <a:p>
            <a:pPr lvl="1" eaLnBrk="1" hangingPunct="1">
              <a:spcBef>
                <a:spcPct val="0"/>
              </a:spcBef>
            </a:pPr>
            <a:r>
              <a:rPr lang="en-US" smtClean="0"/>
              <a:t>example: persistent link to search results via EBSCO save/share link</a:t>
            </a:r>
          </a:p>
          <a:p>
            <a:pPr eaLnBrk="1" hangingPunct="1">
              <a:spcBef>
                <a:spcPct val="0"/>
              </a:spcBef>
            </a:pPr>
            <a:endParaRPr lang="en-US" smtClean="0"/>
          </a:p>
        </p:txBody>
      </p:sp>
      <p:sp>
        <p:nvSpPr>
          <p:cNvPr id="573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D8A2A9-2E89-408D-BF36-BC535FD7AE12}" type="slidenum">
              <a:rPr lang="en-US"/>
              <a:pPr fontAlgn="base">
                <a:spcBef>
                  <a:spcPct val="0"/>
                </a:spcBef>
                <a:spcAft>
                  <a:spcPct val="0"/>
                </a:spcAft>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To help make Libguides a household name, consider making guides that are tailored to the interest of specific groups on campus.  At Agnes Scott, we are create a guide on mobile apps in higher education that helps faculty and students quickly find some of the most popular apps for studying, research and teaching. </a:t>
            </a:r>
          </a:p>
          <a:p>
            <a:pPr eaLnBrk="1" hangingPunct="1">
              <a:spcBef>
                <a:spcPct val="0"/>
              </a:spcBef>
            </a:pPr>
            <a:endParaRPr lang="en-US" smtClean="0"/>
          </a:p>
        </p:txBody>
      </p:sp>
      <p:sp>
        <p:nvSpPr>
          <p:cNvPr id="552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629B0D9-8573-47EE-9D2F-C265966B58A6}" type="slidenum">
              <a:rPr lang="en-US"/>
              <a:pPr fontAlgn="base">
                <a:spcBef>
                  <a:spcPct val="0"/>
                </a:spcBef>
                <a:spcAft>
                  <a:spcPct val="0"/>
                </a:spcAft>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Also at Agnes Scott we have a guide that simply lists rss feeds from the top publications in these areas. This makes the page kind of like an RSS reader for popular topics in the discipline.  This screen shot shows our Keeping Up with New in Higher Education LibGuide.</a:t>
            </a:r>
          </a:p>
          <a:p>
            <a:pPr eaLnBrk="1" hangingPunct="1">
              <a:spcBef>
                <a:spcPct val="0"/>
              </a:spcBef>
            </a:pPr>
            <a:endParaRPr lang="en-US" smtClean="0"/>
          </a:p>
          <a:p>
            <a:pPr eaLnBrk="1" hangingPunct="1">
              <a:spcBef>
                <a:spcPct val="0"/>
              </a:spcBef>
            </a:pPr>
            <a:endParaRPr lang="en-US" smtClean="0"/>
          </a:p>
          <a:p>
            <a:pPr eaLnBrk="1" hangingPunct="1">
              <a:spcBef>
                <a:spcPct val="0"/>
              </a:spcBef>
            </a:pPr>
            <a:endParaRPr lang="en-US" smtClean="0"/>
          </a:p>
        </p:txBody>
      </p:sp>
      <p:sp>
        <p:nvSpPr>
          <p:cNvPr id="55299"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B820F8D9-1197-432E-AD69-D3E8A19DEB67}" type="slidenum">
              <a:rPr lang="en-US" sz="1200">
                <a:latin typeface="+mn-lt"/>
              </a:rPr>
              <a:pPr algn="r">
                <a:defRPr/>
              </a:pPr>
              <a:t>16</a:t>
            </a:fld>
            <a:endParaRPr lang="en-US" sz="1200">
              <a:latin typeface="+mn-l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bwMode="auto">
          <a:noFill/>
          <a:ln>
            <a:solidFill>
              <a:srgbClr val="000000"/>
            </a:solidFill>
            <a:miter lim="800000"/>
            <a:headEnd/>
            <a:tailEnd/>
          </a:ln>
        </p:spPr>
      </p:sp>
      <p:sp>
        <p:nvSpPr>
          <p:cNvPr id="604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894B2EB5-2878-4955-B69C-FF726FF07D49}" type="slidenum">
              <a:rPr lang="en-US" smtClean="0"/>
              <a:pPr>
                <a:defRPr/>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Libguides is an inexpensive content management system for creating pathfinders or research guides. A basic guide requires no technical expertise on the part of guide authors, but there is freedom for more advanced content creators to make the guides more dynamic. </a:t>
            </a:r>
            <a:br>
              <a:rPr lang="en-US" smtClean="0"/>
            </a:br>
            <a:r>
              <a:rPr lang="en-US" smtClean="0"/>
              <a:t/>
            </a:r>
            <a:br>
              <a:rPr lang="en-US" smtClean="0"/>
            </a:br>
            <a:r>
              <a:rPr lang="en-US" smtClean="0"/>
              <a:t>We’re going to talk about Libguides specifically, but this is just one example of many similar products. much of what we are covering can be applied to whatever product you’re using for your research guides</a:t>
            </a:r>
          </a:p>
          <a:p>
            <a:pPr eaLnBrk="1" hangingPunct="1">
              <a:spcBef>
                <a:spcPct val="0"/>
              </a:spcBef>
            </a:pPr>
            <a:endParaRPr lang="en-US" smtClean="0"/>
          </a:p>
          <a:p>
            <a:pPr eaLnBrk="1" hangingPunct="1">
              <a:spcBef>
                <a:spcPct val="0"/>
              </a:spcBef>
            </a:pPr>
            <a:r>
              <a:rPr lang="en-US" smtClean="0"/>
              <a:t>Researching this topic in the LIS databases is surprisingly tricky -- LISTA thesaurus suggests “finding aids” as a subject term, but there’s lots of inconsistency due to terminology. Most articles about Libguides do not include this SH: pathfinders, research guides, or other terms are common. some articles are tagged with simply “software” as the most specific subject term</a:t>
            </a:r>
          </a:p>
          <a:p>
            <a:pPr eaLnBrk="1" hangingPunct="1">
              <a:spcBef>
                <a:spcPct val="0"/>
              </a:spcBef>
            </a:pPr>
            <a:endParaRPr lang="en-US" smtClean="0"/>
          </a:p>
        </p:txBody>
      </p:sp>
      <p:sp>
        <p:nvSpPr>
          <p:cNvPr id="2867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8687AC0-D8D9-42C1-8BBD-5435EC27F77B}" type="slidenum">
              <a:rPr lang="en-US"/>
              <a:pPr fontAlgn="base">
                <a:spcBef>
                  <a:spcPct val="0"/>
                </a:spcBef>
                <a:spcAft>
                  <a:spcPct val="0"/>
                </a:spcAft>
                <a:defRPr/>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bwMode="auto">
          <a:noFill/>
          <a:ln>
            <a:solidFill>
              <a:srgbClr val="000000"/>
            </a:solidFill>
            <a:miter lim="800000"/>
            <a:headEnd/>
            <a:tailEnd/>
          </a:ln>
        </p:spPr>
      </p:sp>
      <p:sp>
        <p:nvSpPr>
          <p:cNvPr id="3174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Best practices guidelines for web content apply to us -- most librarians aren’t aware of these good quick tips: </a:t>
            </a:r>
            <a:r>
              <a:rPr lang="en-US" u="sng" smtClean="0">
                <a:hlinkClick r:id="rId3"/>
              </a:rPr>
              <a:t>http://styleguide.yahoo.com/writing/write-web/get-point</a:t>
            </a:r>
            <a:endParaRPr lang="en-US" smtClean="0"/>
          </a:p>
          <a:p>
            <a:pPr eaLnBrk="1" hangingPunct="1">
              <a:spcBef>
                <a:spcPct val="0"/>
              </a:spcBef>
              <a:buFontTx/>
              <a:buChar char="•"/>
            </a:pPr>
            <a:r>
              <a:rPr lang="en-US" smtClean="0"/>
              <a:t>Use minimal text.  List are preferable to blocks of text. This is something I’m struggling with on my own guides</a:t>
            </a:r>
          </a:p>
          <a:p>
            <a:pPr eaLnBrk="1" hangingPunct="1">
              <a:spcBef>
                <a:spcPct val="0"/>
              </a:spcBef>
              <a:buFontTx/>
              <a:buChar char="•"/>
            </a:pPr>
            <a:r>
              <a:rPr lang="en-US" smtClean="0"/>
              <a:t>Avoid “click here” -- just make your links visible.</a:t>
            </a:r>
          </a:p>
          <a:p>
            <a:pPr eaLnBrk="1" hangingPunct="1">
              <a:spcBef>
                <a:spcPct val="0"/>
              </a:spcBef>
              <a:buFontTx/>
              <a:buChar char="-"/>
            </a:pPr>
            <a:r>
              <a:rPr lang="en-US" smtClean="0"/>
              <a:t>Use emphasis sparingly: </a:t>
            </a:r>
            <a:r>
              <a:rPr lang="en-US" u="sng" smtClean="0">
                <a:hlinkClick r:id="rId4"/>
              </a:rPr>
              <a:t>http://styleguide.yahoo.com/writing/write-web/shape-your-text-online-reading</a:t>
            </a:r>
            <a:endParaRPr lang="en-US" u="sng" smtClean="0"/>
          </a:p>
          <a:p>
            <a:pPr eaLnBrk="1" hangingPunct="1">
              <a:spcBef>
                <a:spcPct val="0"/>
              </a:spcBef>
              <a:buFontTx/>
              <a:buChar char="-"/>
            </a:pPr>
            <a:endParaRPr lang="en-US" smtClean="0"/>
          </a:p>
          <a:p>
            <a:pPr eaLnBrk="1" hangingPunct="1">
              <a:spcBef>
                <a:spcPct val="0"/>
              </a:spcBef>
              <a:buFontTx/>
              <a:buChar char="-"/>
            </a:pPr>
            <a:endParaRPr lang="en-US" smtClean="0"/>
          </a:p>
        </p:txBody>
      </p:sp>
      <p:sp>
        <p:nvSpPr>
          <p:cNvPr id="3277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A69ECF-F0FE-46FE-A663-2C3F35D164BB}" type="slidenum">
              <a:rPr lang="en-US"/>
              <a:pPr fontAlgn="base">
                <a:spcBef>
                  <a:spcPct val="0"/>
                </a:spcBef>
                <a:spcAft>
                  <a:spcPct val="0"/>
                </a:spcAft>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p:cNvSpPr>
            <a:spLocks noGrp="1" noRot="1" noChangeAspect="1"/>
          </p:cNvSpPr>
          <p:nvPr>
            <p:ph type="sldImg"/>
          </p:nvPr>
        </p:nvSpPr>
        <p:spPr bwMode="auto">
          <a:noFill/>
          <a:ln>
            <a:solidFill>
              <a:srgbClr val="000000"/>
            </a:solidFill>
            <a:miter lim="800000"/>
            <a:headEnd/>
            <a:tailEnd/>
          </a:ln>
        </p:spPr>
      </p:sp>
      <p:sp>
        <p:nvSpPr>
          <p:cNvPr id="3379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Web readers skim, not read start to finish: the “F-shaped” reading pattern emerges from eye-tracking studies </a:t>
            </a:r>
            <a:r>
              <a:rPr lang="en-US" u="sng" smtClean="0">
                <a:hlinkClick r:id="rId3"/>
              </a:rPr>
              <a:t>http://www.useit.com/alertbox/reading_pattern.html</a:t>
            </a:r>
            <a:endParaRPr lang="en-US" smtClean="0"/>
          </a:p>
          <a:p>
            <a:pPr eaLnBrk="1" hangingPunct="1">
              <a:spcBef>
                <a:spcPct val="0"/>
              </a:spcBef>
            </a:pPr>
            <a:endParaRPr lang="en-US" smtClean="0"/>
          </a:p>
          <a:p>
            <a:pPr eaLnBrk="1" hangingPunct="1">
              <a:spcBef>
                <a:spcPct val="0"/>
              </a:spcBef>
            </a:pPr>
            <a:r>
              <a:rPr lang="en-US" smtClean="0"/>
              <a:t>Place critical content “above the fold” – on the first screen</a:t>
            </a:r>
          </a:p>
        </p:txBody>
      </p:sp>
      <p:sp>
        <p:nvSpPr>
          <p:cNvPr id="368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3F2C02-3298-42F3-B99F-505FA2CFD327}" type="slidenum">
              <a:rPr lang="en-US"/>
              <a:pPr fontAlgn="base">
                <a:spcBef>
                  <a:spcPct val="0"/>
                </a:spcBef>
                <a:spcAft>
                  <a:spcPct val="0"/>
                </a:spcAft>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Image: top ten chart from p. 45 of Hintz et al shows “simple/clean layout” as #1 factor by students for why they would use one guide over another</a:t>
            </a:r>
          </a:p>
          <a:p>
            <a:pPr eaLnBrk="1" hangingPunct="1">
              <a:spcBef>
                <a:spcPct val="0"/>
              </a:spcBef>
            </a:pPr>
            <a:endParaRPr lang="en-US" smtClean="0"/>
          </a:p>
          <a:p>
            <a:pPr eaLnBrk="1" hangingPunct="1">
              <a:spcBef>
                <a:spcPct val="0"/>
              </a:spcBef>
            </a:pPr>
            <a:r>
              <a:rPr lang="en-US" smtClean="0"/>
              <a:t>Other crucial features: Concise/clear annotations and search features keep students coming back and using your guides</a:t>
            </a:r>
          </a:p>
        </p:txBody>
      </p:sp>
      <p:sp>
        <p:nvSpPr>
          <p:cNvPr id="389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5D6B51-7984-4CF3-AA2E-81A8EB7D17D7}" type="slidenum">
              <a:rPr lang="en-US"/>
              <a:pPr fontAlgn="base">
                <a:spcBef>
                  <a:spcPct val="0"/>
                </a:spcBef>
                <a:spcAft>
                  <a:spcPct val="0"/>
                </a:spcAft>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p:spPr>
      </p:sp>
      <p:sp>
        <p:nvSpPr>
          <p:cNvPr id="3789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Using images</a:t>
            </a:r>
          </a:p>
          <a:p>
            <a:pPr lvl="1" eaLnBrk="1" hangingPunct="1">
              <a:spcBef>
                <a:spcPct val="0"/>
              </a:spcBef>
            </a:pPr>
            <a:r>
              <a:rPr lang="en-US" sz="2000" smtClean="0"/>
              <a:t>images draw the eye e.g. </a:t>
            </a:r>
            <a:r>
              <a:rPr lang="en-US" b="1" u="sng" smtClean="0">
                <a:hlinkClick r:id="rId3"/>
              </a:rPr>
              <a:t>http://research.library.gsu.edu/jour</a:t>
            </a:r>
            <a:endParaRPr lang="en-US" sz="2000" smtClean="0"/>
          </a:p>
          <a:p>
            <a:pPr lvl="1" eaLnBrk="1" hangingPunct="1">
              <a:spcBef>
                <a:spcPct val="0"/>
              </a:spcBef>
            </a:pPr>
            <a:r>
              <a:rPr lang="en-US" smtClean="0"/>
              <a:t>The image is the first thing you notice on the page, and the gaze of the face directs your eye to the content box</a:t>
            </a:r>
          </a:p>
          <a:p>
            <a:pPr eaLnBrk="1" hangingPunct="1">
              <a:spcBef>
                <a:spcPct val="0"/>
              </a:spcBef>
            </a:pPr>
            <a:endParaRPr lang="en-US" smtClean="0"/>
          </a:p>
          <a:p>
            <a:pPr eaLnBrk="1" hangingPunct="1">
              <a:spcBef>
                <a:spcPct val="0"/>
              </a:spcBef>
            </a:pPr>
            <a:r>
              <a:rPr lang="en-US" smtClean="0"/>
              <a:t>Colors: keep it simple. consistent look &amp; feel helps users and avoids distracting from content</a:t>
            </a:r>
            <a:br>
              <a:rPr lang="en-US" smtClean="0"/>
            </a:br>
            <a:endParaRPr lang="en-US" smtClean="0"/>
          </a:p>
        </p:txBody>
      </p:sp>
      <p:sp>
        <p:nvSpPr>
          <p:cNvPr id="409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D5C303E-1835-479E-B9BB-EB106B557A0A}" type="slidenum">
              <a:rPr lang="en-US"/>
              <a:pPr fontAlgn="base">
                <a:spcBef>
                  <a:spcPct val="0"/>
                </a:spcBef>
                <a:spcAft>
                  <a:spcPct val="0"/>
                </a:spcAft>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noTextEdi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The final aspect of design we’d like to talk about is choosing boxes that provide a firm foundation for your guide.  Take a look at the boxes on this slide.  Do you have strong feelings about one box over another?  What if we told you that boxes B and C would let you track how frequently those links were used?  </a:t>
            </a:r>
          </a:p>
          <a:p>
            <a:pPr eaLnBrk="1" hangingPunct="1">
              <a:spcBef>
                <a:spcPct val="0"/>
              </a:spcBef>
            </a:pPr>
            <a:endParaRPr lang="en-US" smtClean="0"/>
          </a:p>
          <a:p>
            <a:pPr eaLnBrk="1" hangingPunct="1">
              <a:spcBef>
                <a:spcPct val="0"/>
              </a:spcBef>
            </a:pPr>
            <a:r>
              <a:rPr lang="en-US" smtClean="0"/>
              <a:t>Obviously, choosing the box that will provide you with the most information on how your guide is being used is the best option.  Box B is the Simple Web Links bok and Box A is the List and Links box.  Both of these boxes allow you to use the Rich Text portion of the box to provide introductory text and images.  The links, however, are able to track usage of those resources and are able to be reused.  In addition, Simple Web Links and Lists and Links provides options for displaying a description of the hyperlinked resources.  In Simple Web Links the descriptions when you mouse over the link. In Lists and Links you are able to provide a description underneath the link and provide additional information accessible from an icon next to the link. One final thing to note about the differences between these boxes is that the Lists &amp; Links box will let you create a bulleted list that includes trackable links and non-linked bulleted items. </a:t>
            </a:r>
          </a:p>
          <a:p>
            <a:pPr eaLnBrk="1" hangingPunct="1">
              <a:spcBef>
                <a:spcPct val="0"/>
              </a:spcBef>
            </a:pPr>
            <a:endParaRPr lang="en-US" smtClean="0"/>
          </a:p>
          <a:p>
            <a:pPr eaLnBrk="1" hangingPunct="1">
              <a:spcBef>
                <a:spcPct val="0"/>
              </a:spcBef>
            </a:pPr>
            <a:r>
              <a:rPr lang="en-US" smtClean="0"/>
              <a:t>In the presentation we gave at COMO a graphic designer in the audience indicated that he preferred the first box because it was less busy and the bullets were more nicely laid out than the other two boxes.  We really appreciated this input because it helped us understand why designing Libguides can be so frustrating.  Many librarians probably use the Rich Text box because it enables them to create a more appealing bulleted list, but for assessment reasons it is not the best choice.  </a:t>
            </a:r>
          </a:p>
          <a:p>
            <a:pPr eaLnBrk="1" hangingPunct="1">
              <a:spcBef>
                <a:spcPct val="0"/>
              </a:spcBef>
            </a:pPr>
            <a:endParaRPr lang="en-US" smtClean="0"/>
          </a:p>
          <a:p>
            <a:pPr eaLnBrk="1" hangingPunct="1">
              <a:spcBef>
                <a:spcPct val="0"/>
              </a:spcBef>
            </a:pPr>
            <a:r>
              <a:rPr lang="en-US" smtClean="0"/>
              <a:t>Libguides does make it difficult to switch boxes once you start adding content. Fortunately, they have made changes recently that do allow you to change a Rich Text box to another box type.  Also, depending on how far you go in creating a Simple Web Link Box or a List and Links box you can change the box type to one of these two options.  </a:t>
            </a:r>
          </a:p>
          <a:p>
            <a:pPr eaLnBrk="1" hangingPunct="1">
              <a:spcBef>
                <a:spcPct val="0"/>
              </a:spcBef>
            </a:pPr>
            <a:endParaRPr lang="en-US" smtClean="0"/>
          </a:p>
          <a:p>
            <a:pPr eaLnBrk="1" hangingPunct="1">
              <a:spcBef>
                <a:spcPct val="0"/>
              </a:spcBef>
            </a:pPr>
            <a:endParaRPr lang="en-US" smtClean="0"/>
          </a:p>
        </p:txBody>
      </p:sp>
      <p:sp>
        <p:nvSpPr>
          <p:cNvPr id="43011"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91CF0B18-A156-4175-8A3A-BA722E3FF141}" type="slidenum">
              <a:rPr lang="en-US" sz="1200">
                <a:latin typeface="+mn-lt"/>
              </a:rPr>
              <a:pPr algn="r">
                <a:defRPr/>
              </a:pPr>
              <a:t>7</a:t>
            </a:fld>
            <a:endParaRPr lang="en-US" sz="1200">
              <a:latin typeface="+mn-l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noTextEdi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So far we have covered some basic design tips that will help you build a firm foundation for your guides.  Once you are ready to move on to the next level with your guides, here are some boxes and tools that can make them more dynamic.  The first and most frequently used option is using the Libguides Book Box.  </a:t>
            </a:r>
          </a:p>
          <a:p>
            <a:pPr eaLnBrk="1" hangingPunct="1">
              <a:spcBef>
                <a:spcPct val="0"/>
              </a:spcBef>
            </a:pPr>
            <a:endParaRPr lang="en-US" smtClean="0"/>
          </a:p>
          <a:p>
            <a:pPr eaLnBrk="1" hangingPunct="1">
              <a:spcBef>
                <a:spcPct val="0"/>
              </a:spcBef>
            </a:pPr>
            <a:r>
              <a:rPr lang="en-US" smtClean="0"/>
              <a:t>On the left you can see what the basic Libguides Book Box looks like in it’s finished form.  It allows you to put the title, author, call number, date of publication, and a description of the book.  If you have the ISBN number it also has a feature that will retrieve the book cover from Amazon or Syndectic.  Sometimes these two sources do not have a book cover and in those instances you can either leave out the book cover or there is an option to insert a blank book cover.  On some guides designers choose to provide a book cover for each book on others they may use one book cover for the first book and then just let the rest of the books be listed without a book cover. </a:t>
            </a:r>
          </a:p>
          <a:p>
            <a:pPr eaLnBrk="1" hangingPunct="1">
              <a:spcBef>
                <a:spcPct val="0"/>
              </a:spcBef>
            </a:pPr>
            <a:endParaRPr lang="en-US" smtClean="0"/>
          </a:p>
          <a:p>
            <a:pPr eaLnBrk="1" hangingPunct="1">
              <a:spcBef>
                <a:spcPct val="0"/>
              </a:spcBef>
            </a:pPr>
            <a:r>
              <a:rPr lang="en-US" smtClean="0"/>
              <a:t>Many libraries are also option to use a social networking book tool like Goodreads, LibraryThing, and Shelfari to highlight books.  On this screen you can see two widgets from Library Thing. The first is a flash widget at the top of the middle box.  Every 15 seconds it displays a different book cover.  Nelson Fredsell, an MLIS student at Valdosta State and a volunteer with McCain Library at Agnes Scott embedded this Library Thing flash widget into to a basic LibGuides book box.  Notice that next to the widget there are bulleted hyperlinks to a list of recent books and some canned catalog searches.  In addition underneath the widget are two additional books that he has highlighted.  The widget and the bulleted list are in the rich text portion of the box and the additional box are displayed using the add a book feature of the box.  </a:t>
            </a:r>
          </a:p>
          <a:p>
            <a:pPr eaLnBrk="1" hangingPunct="1">
              <a:spcBef>
                <a:spcPct val="0"/>
              </a:spcBef>
            </a:pPr>
            <a:endParaRPr lang="en-US" smtClean="0"/>
          </a:p>
          <a:p>
            <a:pPr eaLnBrk="1" hangingPunct="1">
              <a:spcBef>
                <a:spcPct val="0"/>
              </a:spcBef>
            </a:pPr>
            <a:r>
              <a:rPr lang="en-US" smtClean="0"/>
              <a:t>All three of these services have multiple widgets you can use.  These can be customized to fit your design needs.  To get started with these tools you do need to create an account and then add your books to the account.  Each of these allow you to add books in bulk from a list of resources that include the ISBN numbers.  What we have done at Agnes Scott is create a list of box using RefWorks and exporting those to a spreadsheet.  Then we upload that spreadsheet to the social networking book tool.  If we are using these books for a subject specific guide we can tag the books with a subject heading.  Then when we create the widget we just need to limit the widget to books that have that subject heading. </a:t>
            </a:r>
          </a:p>
          <a:p>
            <a:pPr eaLnBrk="1" hangingPunct="1">
              <a:spcBef>
                <a:spcPct val="0"/>
              </a:spcBef>
            </a:pPr>
            <a:endParaRPr lang="en-US" smtClean="0"/>
          </a:p>
          <a:p>
            <a:pPr eaLnBrk="1" hangingPunct="1">
              <a:spcBef>
                <a:spcPct val="0"/>
              </a:spcBef>
            </a:pPr>
            <a:r>
              <a:rPr lang="en-US" smtClean="0"/>
              <a:t>Keep in mind that on the previous slide the boxes we displayed highlighted three book covers.  You are not limited to using the LibGuides book box to display book covers. </a:t>
            </a:r>
          </a:p>
        </p:txBody>
      </p:sp>
      <p:sp>
        <p:nvSpPr>
          <p:cNvPr id="43011" name="Slide Number Placeholder 3"/>
          <p:cNvSpPr txBox="1">
            <a:spLocks noGrp="1"/>
          </p:cNvSpPr>
          <p:nvPr/>
        </p:nvSpPr>
        <p:spPr bwMode="auto">
          <a:xfrm>
            <a:off x="3884613" y="8685213"/>
            <a:ext cx="2971800" cy="457200"/>
          </a:xfrm>
          <a:prstGeom prst="rect">
            <a:avLst/>
          </a:prstGeom>
          <a:noFill/>
          <a:ln>
            <a:miter lim="800000"/>
            <a:headEnd/>
            <a:tailEnd/>
          </a:ln>
        </p:spPr>
        <p:txBody>
          <a:bodyPr anchor="b"/>
          <a:lstStyle/>
          <a:p>
            <a:pPr algn="r">
              <a:defRPr/>
            </a:pPr>
            <a:fld id="{8205C6B5-722C-41C5-93C2-DABE51B6DAFE}" type="slidenum">
              <a:rPr lang="en-US" sz="1200">
                <a:latin typeface="+mn-lt"/>
              </a:rPr>
              <a:pPr algn="r">
                <a:defRPr/>
              </a:pPr>
              <a:t>8</a:t>
            </a:fld>
            <a:endParaRPr lang="en-US" sz="1200">
              <a:latin typeface="+mn-l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Search widgets: make guides functional pages rather than just lists of links. The student study I showed earlier mentioned this as a feature that students value highly in a guide. This can help keep students coming back to use it – if they think of it as a useful search page rather than just a page of text.</a:t>
            </a:r>
          </a:p>
        </p:txBody>
      </p:sp>
      <p:sp>
        <p:nvSpPr>
          <p:cNvPr id="471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DC710C-6186-4C16-9633-790172EFF2D1}" type="slidenum">
              <a:rPr lang="en-US"/>
              <a:pPr fontAlgn="base">
                <a:spcBef>
                  <a:spcPct val="0"/>
                </a:spcBef>
                <a:spcAft>
                  <a:spcPct val="0"/>
                </a:spcAft>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A1B5464-A770-4215-B3E9-B6D940234073}" type="datetimeFigureOut">
              <a:rPr lang="en-US"/>
              <a:pPr>
                <a:defRPr/>
              </a:pPr>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E47D5F9-1F71-404D-9ACE-073B3E23EB95}"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2CA9DD4-E898-4192-A5FF-A8BA0E3D2DD5}" type="datetimeFigureOut">
              <a:rPr lang="en-US"/>
              <a:pPr>
                <a:defRPr/>
              </a:pPr>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90D8931-5367-4BC9-A54E-3C8AEB4887E5}"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7E4B466-22DA-45B1-9883-A2A04A583C44}" type="datetimeFigureOut">
              <a:rPr lang="en-US"/>
              <a:pPr>
                <a:defRPr/>
              </a:pPr>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342540-7C21-446C-9531-78AF2AC7458E}"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ound Diagonal Corner Rectangle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8" name="Title 7"/>
          <p:cNvSpPr>
            <a:spLocks noGrp="1"/>
          </p:cNvSpPr>
          <p:nvPr>
            <p:ph type="ctrTitle"/>
          </p:nvPr>
        </p:nvSpPr>
        <p:spPr>
          <a:xfrm>
            <a:off x="464234" y="381001"/>
            <a:ext cx="8229600" cy="2209800"/>
          </a:xfrm>
        </p:spPr>
        <p:txBody>
          <a:bodyPr lIns="45720" rIns="228600"/>
          <a:lstStyle>
            <a:lvl1pPr marL="0" algn="r">
              <a:defRPr sz="4800"/>
            </a:lvl1pPr>
            <a:extLst/>
          </a:lstStyle>
          <a:p>
            <a:r>
              <a:rPr lang="en-US" smtClean="0"/>
              <a:t>Click to edit Master title style</a:t>
            </a:r>
            <a:endParaRPr lang="en-US"/>
          </a:p>
        </p:txBody>
      </p:sp>
      <p:sp>
        <p:nvSpPr>
          <p:cNvPr id="9" name="Subtitle 8"/>
          <p:cNvSpPr>
            <a:spLocks noGrp="1"/>
          </p:cNvSpPr>
          <p:nvPr>
            <p:ph type="subTitle" idx="1"/>
          </p:nvPr>
        </p:nvSpPr>
        <p:spPr>
          <a:xfrm>
            <a:off x="2133600" y="2819400"/>
            <a:ext cx="6560234" cy="1752600"/>
          </a:xfr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5" name="Date Placeholder 9"/>
          <p:cNvSpPr>
            <a:spLocks noGrp="1"/>
          </p:cNvSpPr>
          <p:nvPr>
            <p:ph type="dt" sz="half" idx="10"/>
          </p:nvPr>
        </p:nvSpPr>
        <p:spPr>
          <a:xfrm>
            <a:off x="5562600" y="6508750"/>
            <a:ext cx="3001963" cy="274638"/>
          </a:xfrm>
        </p:spPr>
        <p:txBody>
          <a:bodyPr vert="horz" rtlCol="0"/>
          <a:lstStyle>
            <a:lvl1pPr>
              <a:defRPr/>
            </a:lvl1pPr>
            <a:extLst/>
          </a:lstStyle>
          <a:p>
            <a:pPr>
              <a:defRPr/>
            </a:pPr>
            <a:fld id="{909D67A0-7574-4CAD-ABE3-1747A4745B94}" type="datetimeFigureOut">
              <a:rPr lang="en-US"/>
              <a:pPr>
                <a:defRPr/>
              </a:pPr>
              <a:t>12/13/2011</a:t>
            </a:fld>
            <a:endParaRPr lang="en-US"/>
          </a:p>
        </p:txBody>
      </p:sp>
      <p:sp>
        <p:nvSpPr>
          <p:cNvPr id="6" name="Slide Number Placeholder 10"/>
          <p:cNvSpPr>
            <a:spLocks noGrp="1"/>
          </p:cNvSpPr>
          <p:nvPr>
            <p:ph type="sldNum" sz="quarter" idx="11"/>
          </p:nvPr>
        </p:nvSpPr>
        <p:spPr>
          <a:xfrm>
            <a:off x="8639175" y="6508750"/>
            <a:ext cx="463550" cy="274638"/>
          </a:xfrm>
        </p:spPr>
        <p:txBody>
          <a:bodyPr vert="horz" rtlCol="0"/>
          <a:lstStyle>
            <a:lvl1pPr>
              <a:defRPr>
                <a:solidFill>
                  <a:srgbClr val="EAEBDE">
                    <a:shade val="90000"/>
                  </a:srgbClr>
                </a:solidFill>
              </a:defRPr>
            </a:lvl1pPr>
            <a:extLst/>
          </a:lstStyle>
          <a:p>
            <a:pPr>
              <a:defRPr/>
            </a:pPr>
            <a:fld id="{81796473-F5E3-4910-8233-A772EA95F764}" type="slidenum">
              <a:rPr lang="en-US"/>
              <a:pPr>
                <a:defRPr/>
              </a:pPr>
              <a:t>‹#›</a:t>
            </a:fld>
            <a:endParaRPr lang="en-US"/>
          </a:p>
        </p:txBody>
      </p:sp>
      <p:sp>
        <p:nvSpPr>
          <p:cNvPr id="7" name="Footer Placeholder 11"/>
          <p:cNvSpPr>
            <a:spLocks noGrp="1"/>
          </p:cNvSpPr>
          <p:nvPr>
            <p:ph type="ftr" sz="quarter" idx="12"/>
          </p:nvPr>
        </p:nvSpPr>
        <p:spPr>
          <a:xfrm>
            <a:off x="1600200" y="6508750"/>
            <a:ext cx="3906838" cy="274638"/>
          </a:xfrm>
        </p:spPr>
        <p:txBody>
          <a:bodyPr vert="horz" rtlCol="0"/>
          <a:lstStyle>
            <a:lvl1pPr>
              <a:defRPr/>
            </a:lvl1pPr>
            <a:extLst/>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6"/>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extLst/>
          </a:lstStyle>
          <a:p>
            <a:pPr>
              <a:defRPr/>
            </a:pPr>
            <a:fld id="{078013C7-7993-410B-A953-0F7D9EF5BB1D}" type="datetimeFigureOut">
              <a:rPr lang="en-US"/>
              <a:pPr>
                <a:defRPr/>
              </a:pPr>
              <a:t>12/13/2011</a:t>
            </a:fld>
            <a:endParaRPr lang="en-US"/>
          </a:p>
        </p:txBody>
      </p:sp>
      <p:sp>
        <p:nvSpPr>
          <p:cNvPr id="6" name="Footer Placeholder 4"/>
          <p:cNvSpPr>
            <a:spLocks noGrp="1"/>
          </p:cNvSpPr>
          <p:nvPr>
            <p:ph type="ftr" sz="quarter" idx="11"/>
          </p:nvPr>
        </p:nvSpPr>
        <p:spPr/>
        <p:txBody>
          <a:bodyPr/>
          <a:lstStyle>
            <a:lvl1pPr>
              <a:defRPr/>
            </a:lvl1pPr>
            <a:extLst/>
          </a:lstStyle>
          <a:p>
            <a:pPr>
              <a:defRPr/>
            </a:pPr>
            <a:endParaRPr lang="en-US"/>
          </a:p>
        </p:txBody>
      </p:sp>
      <p:sp>
        <p:nvSpPr>
          <p:cNvPr id="7" name="Slide Number Placeholder 5"/>
          <p:cNvSpPr>
            <a:spLocks noGrp="1"/>
          </p:cNvSpPr>
          <p:nvPr>
            <p:ph type="sldNum" sz="quarter" idx="12"/>
          </p:nvPr>
        </p:nvSpPr>
        <p:spPr/>
        <p:txBody>
          <a:bodyPr/>
          <a:lstStyle>
            <a:lvl1pPr>
              <a:defRPr/>
            </a:lvl1pPr>
            <a:extLst/>
          </a:lstStyle>
          <a:p>
            <a:pPr>
              <a:defRPr/>
            </a:pPr>
            <a:fld id="{9D2C3E5C-7094-477C-8D23-6C95E7C9AC4E}"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6"/>
          <p:cNvSpPr/>
          <p:nvPr/>
        </p:nvSpPr>
        <p:spPr>
          <a:xfrm>
            <a:off x="1000125" y="3267075"/>
            <a:ext cx="74072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722376" y="498230"/>
            <a:ext cx="7772400" cy="2731008"/>
          </a:xfrm>
        </p:spPr>
        <p:txBody>
          <a:bodyPr rIns="100584"/>
          <a:lstStyle>
            <a:lvl1pPr algn="r">
              <a:buNone/>
              <a:defRPr sz="4000" b="1" cap="none">
                <a:solidFill>
                  <a:schemeClr val="accent1">
                    <a:tint val="95000"/>
                    <a:satMod val="200000"/>
                  </a:schemeClr>
                </a:solidFill>
              </a:defRPr>
            </a:lvl1pPr>
            <a:extLst/>
          </a:lstStyle>
          <a:p>
            <a:r>
              <a:rPr lang="en-US" smtClean="0"/>
              <a:t>Click to edit Master title style</a:t>
            </a:r>
            <a:endParaRPr lang="en-US"/>
          </a:p>
        </p:txBody>
      </p:sp>
      <p:sp>
        <p:nvSpPr>
          <p:cNvPr id="3" name="Text Placeholder 2"/>
          <p:cNvSpPr>
            <a:spLocks noGrp="1"/>
          </p:cNvSpPr>
          <p:nvPr>
            <p:ph type="body" idx="1"/>
          </p:nvPr>
        </p:nvSpPr>
        <p:spPr>
          <a:xfrm>
            <a:off x="722313" y="3287713"/>
            <a:ext cx="7772400" cy="1509712"/>
          </a:xfrm>
        </p:spPr>
        <p:txBody>
          <a:bodyPr rIns="128016"/>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5" name="Date Placeholder 7"/>
          <p:cNvSpPr>
            <a:spLocks noGrp="1"/>
          </p:cNvSpPr>
          <p:nvPr>
            <p:ph type="dt" sz="half" idx="10"/>
          </p:nvPr>
        </p:nvSpPr>
        <p:spPr>
          <a:xfrm>
            <a:off x="5562600" y="6513513"/>
            <a:ext cx="3001963" cy="274637"/>
          </a:xfrm>
        </p:spPr>
        <p:txBody>
          <a:bodyPr vert="horz" rtlCol="0"/>
          <a:lstStyle>
            <a:lvl1pPr>
              <a:defRPr/>
            </a:lvl1pPr>
            <a:extLst/>
          </a:lstStyle>
          <a:p>
            <a:pPr>
              <a:defRPr/>
            </a:pPr>
            <a:fld id="{38939F8B-3A3F-48C9-9BDF-4E4C3622A040}" type="datetimeFigureOut">
              <a:rPr lang="en-US"/>
              <a:pPr>
                <a:defRPr/>
              </a:pPr>
              <a:t>12/13/2011</a:t>
            </a:fld>
            <a:endParaRPr lang="en-US"/>
          </a:p>
        </p:txBody>
      </p:sp>
      <p:sp>
        <p:nvSpPr>
          <p:cNvPr id="6" name="Slide Number Placeholder 8"/>
          <p:cNvSpPr>
            <a:spLocks noGrp="1"/>
          </p:cNvSpPr>
          <p:nvPr>
            <p:ph type="sldNum" sz="quarter" idx="11"/>
          </p:nvPr>
        </p:nvSpPr>
        <p:spPr>
          <a:xfrm>
            <a:off x="8639175" y="6513513"/>
            <a:ext cx="463550" cy="274637"/>
          </a:xfrm>
        </p:spPr>
        <p:txBody>
          <a:bodyPr vert="horz" rtlCol="0"/>
          <a:lstStyle>
            <a:lvl1pPr>
              <a:defRPr>
                <a:solidFill>
                  <a:srgbClr val="EAEBDE">
                    <a:shade val="90000"/>
                  </a:srgbClr>
                </a:solidFill>
              </a:defRPr>
            </a:lvl1pPr>
            <a:extLst/>
          </a:lstStyle>
          <a:p>
            <a:pPr>
              <a:defRPr/>
            </a:pPr>
            <a:fld id="{1890578B-AAB1-4879-8CCE-E8487D6DDB56}" type="slidenum">
              <a:rPr lang="en-US"/>
              <a:pPr>
                <a:defRPr/>
              </a:pPr>
              <a:t>‹#›</a:t>
            </a:fld>
            <a:endParaRPr lang="en-US"/>
          </a:p>
        </p:txBody>
      </p:sp>
      <p:sp>
        <p:nvSpPr>
          <p:cNvPr id="7" name="Footer Placeholder 9"/>
          <p:cNvSpPr>
            <a:spLocks noGrp="1"/>
          </p:cNvSpPr>
          <p:nvPr>
            <p:ph type="ftr" sz="quarter" idx="12"/>
          </p:nvPr>
        </p:nvSpPr>
        <p:spPr>
          <a:xfrm>
            <a:off x="1600200" y="6513513"/>
            <a:ext cx="3906838" cy="274637"/>
          </a:xfrm>
        </p:spPr>
        <p:txBody>
          <a:bodyPr vert="horz" rtlCol="0"/>
          <a:lstStyle>
            <a:lvl1pPr>
              <a:defRPr/>
            </a:lvl1pPr>
            <a:extLst/>
          </a:lstStyle>
          <a:p>
            <a:pPr>
              <a:defRPr/>
            </a:pP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9"/>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57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45920"/>
            <a:ext cx="4038600" cy="4526280"/>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p:txBody>
          <a:bodyPr/>
          <a:lstStyle>
            <a:lvl1pPr>
              <a:defRPr/>
            </a:lvl1pPr>
            <a:extLst/>
          </a:lstStyle>
          <a:p>
            <a:pPr>
              <a:defRPr/>
            </a:pPr>
            <a:fld id="{14BA72AC-2795-425F-BFEE-CE4DE95D59D4}" type="datetimeFigureOut">
              <a:rPr lang="en-US"/>
              <a:pPr>
                <a:defRPr/>
              </a:pPr>
              <a:t>12/13/2011</a:t>
            </a:fld>
            <a:endParaRPr lang="en-US"/>
          </a:p>
        </p:txBody>
      </p:sp>
      <p:sp>
        <p:nvSpPr>
          <p:cNvPr id="7" name="Footer Placeholder 5"/>
          <p:cNvSpPr>
            <a:spLocks noGrp="1"/>
          </p:cNvSpPr>
          <p:nvPr>
            <p:ph type="ftr" sz="quarter" idx="11"/>
          </p:nvPr>
        </p:nvSpPr>
        <p:spPr/>
        <p:txBody>
          <a:bodyPr/>
          <a:lstStyle>
            <a:lvl1pPr>
              <a:defRPr/>
            </a:lvl1pPr>
            <a:extLst/>
          </a:lstStyle>
          <a:p>
            <a:pPr>
              <a:defRPr/>
            </a:pPr>
            <a:endParaRPr lang="en-US"/>
          </a:p>
        </p:txBody>
      </p:sp>
      <p:sp>
        <p:nvSpPr>
          <p:cNvPr id="8" name="Slide Number Placeholder 6"/>
          <p:cNvSpPr>
            <a:spLocks noGrp="1"/>
          </p:cNvSpPr>
          <p:nvPr>
            <p:ph type="sldNum" sz="quarter" idx="12"/>
          </p:nvPr>
        </p:nvSpPr>
        <p:spPr>
          <a:xfrm>
            <a:off x="8640763" y="6515100"/>
            <a:ext cx="465137" cy="273050"/>
          </a:xfrm>
        </p:spPr>
        <p:txBody>
          <a:bodyPr/>
          <a:lstStyle>
            <a:lvl1pPr>
              <a:defRPr/>
            </a:lvl1pPr>
            <a:extLst/>
          </a:lstStyle>
          <a:p>
            <a:pPr>
              <a:defRPr/>
            </a:pPr>
            <a:fld id="{827CB3E0-D72B-4ED2-BADE-9CFF711259C0}"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9"/>
          <p:cNvSpPr/>
          <p:nvPr/>
        </p:nvSpPr>
        <p:spPr>
          <a:xfrm>
            <a:off x="617538" y="2165350"/>
            <a:ext cx="3748087"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fontAlgn="auto">
              <a:spcBef>
                <a:spcPts val="0"/>
              </a:spcBef>
              <a:spcAft>
                <a:spcPts val="0"/>
              </a:spcAft>
              <a:defRPr/>
            </a:pPr>
            <a:endParaRPr lang="en-US">
              <a:solidFill>
                <a:prstClr val="white"/>
              </a:solidFill>
            </a:endParaRPr>
          </a:p>
        </p:txBody>
      </p:sp>
      <p:sp>
        <p:nvSpPr>
          <p:cNvPr id="8" name="Rectangle 10"/>
          <p:cNvSpPr/>
          <p:nvPr/>
        </p:nvSpPr>
        <p:spPr>
          <a:xfrm>
            <a:off x="4800600" y="2165350"/>
            <a:ext cx="3749675"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b"/>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57200" y="251948"/>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5" y="1535113"/>
            <a:ext cx="4041775" cy="639762"/>
          </a:xfrm>
        </p:spPr>
        <p:txBody>
          <a:bodyPr anchor="b">
            <a:noAutofit/>
          </a:bodyPr>
          <a:lstStyle>
            <a:lvl1pPr marL="91440" indent="0" algn="l">
              <a:spcBef>
                <a:spcPts val="0"/>
              </a:spcBef>
              <a:buNone/>
              <a:defRPr sz="2200" b="0" cap="all" baseline="0"/>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2362200"/>
            <a:ext cx="4040188" cy="3941763"/>
          </a:xfrm>
        </p:spPr>
        <p:txBody>
          <a:bodyPr/>
          <a:lstStyle>
            <a:lvl1pPr>
              <a:defRPr sz="22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362200"/>
            <a:ext cx="4041775" cy="3941763"/>
          </a:xfrm>
        </p:spPr>
        <p:txBody>
          <a:bodyPr/>
          <a:lstStyle>
            <a:lvl1pPr>
              <a:defRPr sz="22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6"/>
          <p:cNvSpPr>
            <a:spLocks noGrp="1"/>
          </p:cNvSpPr>
          <p:nvPr>
            <p:ph type="dt" sz="half" idx="10"/>
          </p:nvPr>
        </p:nvSpPr>
        <p:spPr/>
        <p:txBody>
          <a:bodyPr/>
          <a:lstStyle>
            <a:lvl1pPr>
              <a:defRPr/>
            </a:lvl1pPr>
            <a:extLst/>
          </a:lstStyle>
          <a:p>
            <a:pPr>
              <a:defRPr/>
            </a:pPr>
            <a:fld id="{F02D8DC5-2AFD-4A50-8DE5-0A299680795F}" type="datetimeFigureOut">
              <a:rPr lang="en-US"/>
              <a:pPr>
                <a:defRPr/>
              </a:pPr>
              <a:t>12/13/2011</a:t>
            </a:fld>
            <a:endParaRPr lang="en-US"/>
          </a:p>
        </p:txBody>
      </p:sp>
      <p:sp>
        <p:nvSpPr>
          <p:cNvPr id="10" name="Footer Placeholder 7"/>
          <p:cNvSpPr>
            <a:spLocks noGrp="1"/>
          </p:cNvSpPr>
          <p:nvPr>
            <p:ph type="ftr" sz="quarter" idx="11"/>
          </p:nvPr>
        </p:nvSpPr>
        <p:spPr/>
        <p:txBody>
          <a:bodyPr/>
          <a:lstStyle>
            <a:lvl1pPr>
              <a:defRPr/>
            </a:lvl1pPr>
            <a:extLst/>
          </a:lstStyle>
          <a:p>
            <a:pPr>
              <a:defRPr/>
            </a:pPr>
            <a:endParaRPr lang="en-US"/>
          </a:p>
        </p:txBody>
      </p:sp>
      <p:sp>
        <p:nvSpPr>
          <p:cNvPr id="11" name="Slide Number Placeholder 8"/>
          <p:cNvSpPr>
            <a:spLocks noGrp="1"/>
          </p:cNvSpPr>
          <p:nvPr>
            <p:ph type="sldNum" sz="quarter" idx="12"/>
          </p:nvPr>
        </p:nvSpPr>
        <p:spPr>
          <a:xfrm>
            <a:off x="8640763" y="6515100"/>
            <a:ext cx="465137" cy="273050"/>
          </a:xfrm>
        </p:spPr>
        <p:txBody>
          <a:bodyPr/>
          <a:lstStyle>
            <a:lvl1pPr>
              <a:defRPr/>
            </a:lvl1pPr>
            <a:extLst/>
          </a:lstStyle>
          <a:p>
            <a:pPr>
              <a:defRPr/>
            </a:pPr>
            <a:fld id="{BADD72D6-E9C8-44D3-864B-AF9C31B31CCF}"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6"/>
          <p:cNvSpPr/>
          <p:nvPr/>
        </p:nvSpPr>
        <p:spPr>
          <a:xfrm>
            <a:off x="588963" y="1423988"/>
            <a:ext cx="8001000"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57200" y="253218"/>
            <a:ext cx="8229600" cy="1143000"/>
          </a:xfrm>
        </p:spPr>
        <p:txBody>
          <a:bodyPr/>
          <a:lstStyle>
            <a:extLst/>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defRPr/>
            </a:lvl1pPr>
            <a:extLst/>
          </a:lstStyle>
          <a:p>
            <a:pPr>
              <a:defRPr/>
            </a:pPr>
            <a:fld id="{9BFBD09B-0F4A-4A27-B65A-64DC5ED49D9C}" type="datetimeFigureOut">
              <a:rPr lang="en-US"/>
              <a:pPr>
                <a:defRPr/>
              </a:pPr>
              <a:t>12/13/2011</a:t>
            </a:fld>
            <a:endParaRPr lang="en-US"/>
          </a:p>
        </p:txBody>
      </p:sp>
      <p:sp>
        <p:nvSpPr>
          <p:cNvPr id="5" name="Footer Placeholder 3"/>
          <p:cNvSpPr>
            <a:spLocks noGrp="1"/>
          </p:cNvSpPr>
          <p:nvPr>
            <p:ph type="ftr" sz="quarter" idx="11"/>
          </p:nvPr>
        </p:nvSpPr>
        <p:spPr/>
        <p:txBody>
          <a:bodyPr/>
          <a:lstStyle>
            <a:lvl1pPr>
              <a:defRPr/>
            </a:lvl1pPr>
            <a:extLst/>
          </a:lstStyle>
          <a:p>
            <a:pPr>
              <a:defRPr/>
            </a:pPr>
            <a:endParaRPr lang="en-US"/>
          </a:p>
        </p:txBody>
      </p:sp>
      <p:sp>
        <p:nvSpPr>
          <p:cNvPr id="6" name="Slide Number Placeholder 4"/>
          <p:cNvSpPr>
            <a:spLocks noGrp="1"/>
          </p:cNvSpPr>
          <p:nvPr>
            <p:ph type="sldNum" sz="quarter" idx="12"/>
          </p:nvPr>
        </p:nvSpPr>
        <p:spPr/>
        <p:txBody>
          <a:bodyPr/>
          <a:lstStyle>
            <a:lvl1pPr>
              <a:defRPr/>
            </a:lvl1pPr>
            <a:extLst/>
          </a:lstStyle>
          <a:p>
            <a:pPr>
              <a:defRPr/>
            </a:pPr>
            <a:fld id="{64111AAC-F7A0-468C-B105-92DF5FAAC61F}"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2"/>
          <p:cNvSpPr>
            <a:spLocks noGrp="1"/>
          </p:cNvSpPr>
          <p:nvPr>
            <p:ph type="ftr" sz="quarter" idx="10"/>
          </p:nvPr>
        </p:nvSpPr>
        <p:spPr/>
        <p:txBody>
          <a:bodyPr/>
          <a:lstStyle>
            <a:lvl1pPr>
              <a:defRPr/>
            </a:lvl1pPr>
          </a:lstStyle>
          <a:p>
            <a:pPr>
              <a:defRPr/>
            </a:pPr>
            <a:endParaRPr lang="en-US"/>
          </a:p>
        </p:txBody>
      </p:sp>
      <p:sp>
        <p:nvSpPr>
          <p:cNvPr id="3" name="Date Placeholder 13"/>
          <p:cNvSpPr>
            <a:spLocks noGrp="1"/>
          </p:cNvSpPr>
          <p:nvPr>
            <p:ph type="dt" sz="half" idx="11"/>
          </p:nvPr>
        </p:nvSpPr>
        <p:spPr/>
        <p:txBody>
          <a:bodyPr/>
          <a:lstStyle>
            <a:lvl1pPr>
              <a:defRPr/>
            </a:lvl1pPr>
          </a:lstStyle>
          <a:p>
            <a:pPr>
              <a:defRPr/>
            </a:pPr>
            <a:fld id="{86267AA3-022A-4E40-B14B-B5E0DA75FADF}" type="datetimeFigureOut">
              <a:rPr lang="en-US"/>
              <a:pPr>
                <a:defRPr/>
              </a:pPr>
              <a:t>12/13/2011</a:t>
            </a:fld>
            <a:endParaRPr lang="en-US"/>
          </a:p>
        </p:txBody>
      </p:sp>
      <p:sp>
        <p:nvSpPr>
          <p:cNvPr id="4" name="Slide Number Placeholder 22"/>
          <p:cNvSpPr>
            <a:spLocks noGrp="1"/>
          </p:cNvSpPr>
          <p:nvPr>
            <p:ph type="sldNum" sz="quarter" idx="12"/>
          </p:nvPr>
        </p:nvSpPr>
        <p:spPr/>
        <p:txBody>
          <a:bodyPr/>
          <a:lstStyle>
            <a:lvl1pPr>
              <a:defRPr/>
            </a:lvl1pPr>
          </a:lstStyle>
          <a:p>
            <a:pPr>
              <a:defRPr/>
            </a:pPr>
            <a:fld id="{43DB0A5B-D5FD-45D1-91EC-B1AF4542F928}"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5" name="Rectangle 7"/>
          <p:cNvSpPr/>
          <p:nvPr/>
        </p:nvSpPr>
        <p:spPr>
          <a:xfrm>
            <a:off x="5057775" y="1057275"/>
            <a:ext cx="3748088" cy="9525"/>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963136" y="304800"/>
            <a:ext cx="3931920" cy="762000"/>
          </a:xfrm>
        </p:spPr>
        <p:txBody>
          <a:bodyPr/>
          <a:lstStyle>
            <a:lvl1pPr marL="0" algn="r">
              <a:buNone/>
              <a:defRPr sz="2000" b="1"/>
            </a:lvl1pPr>
            <a:extLst/>
          </a:lstStyle>
          <a:p>
            <a:r>
              <a:rPr lang="en-US" smtClean="0"/>
              <a:t>Click to edit Master title style</a:t>
            </a:r>
            <a:endParaRPr lang="en-US"/>
          </a:p>
        </p:txBody>
      </p:sp>
      <p:sp>
        <p:nvSpPr>
          <p:cNvPr id="3" name="Text Placeholder 2"/>
          <p:cNvSpPr>
            <a:spLocks noGrp="1"/>
          </p:cNvSpPr>
          <p:nvPr>
            <p:ph type="body" idx="2"/>
          </p:nvPr>
        </p:nvSpPr>
        <p:spPr>
          <a:xfrm>
            <a:off x="4963136" y="1107560"/>
            <a:ext cx="3931920" cy="1066800"/>
          </a:xfrm>
        </p:spPr>
        <p:txBody>
          <a:bodyPr/>
          <a:lstStyle>
            <a:lvl1pPr marL="0" indent="0" algn="r">
              <a:spcBef>
                <a:spcPts val="0"/>
              </a:spcBef>
              <a:buNone/>
              <a:defRPr sz="14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228600" y="2209800"/>
            <a:ext cx="8666456" cy="3977640"/>
          </a:xfrm>
        </p:spPr>
        <p:txBody>
          <a:bodyPr/>
          <a:lstStyle>
            <a:lvl1pPr marL="292608">
              <a:defRPr sz="3200"/>
            </a:lvl1pPr>
            <a:lvl2pPr marL="594360">
              <a:defRPr sz="2800"/>
            </a:lvl2pPr>
            <a:lvl3pPr marL="822960">
              <a:defRPr sz="2400"/>
            </a:lvl3pPr>
            <a:lvl4pPr marL="1051560">
              <a:defRPr sz="2000"/>
            </a:lvl4pPr>
            <a:lvl5pPr marL="1261872">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8"/>
          <p:cNvSpPr>
            <a:spLocks noGrp="1"/>
          </p:cNvSpPr>
          <p:nvPr>
            <p:ph type="dt" sz="half" idx="10"/>
          </p:nvPr>
        </p:nvSpPr>
        <p:spPr>
          <a:xfrm>
            <a:off x="5562600" y="6513513"/>
            <a:ext cx="3001963" cy="274637"/>
          </a:xfrm>
        </p:spPr>
        <p:txBody>
          <a:bodyPr vert="horz" rtlCol="0"/>
          <a:lstStyle>
            <a:lvl1pPr>
              <a:defRPr/>
            </a:lvl1pPr>
            <a:extLst/>
          </a:lstStyle>
          <a:p>
            <a:pPr>
              <a:defRPr/>
            </a:pPr>
            <a:fld id="{B55A7005-5B40-40DF-8EA2-4E142ACD74B7}" type="datetimeFigureOut">
              <a:rPr lang="en-US"/>
              <a:pPr>
                <a:defRPr/>
              </a:pPr>
              <a:t>12/13/2011</a:t>
            </a:fld>
            <a:endParaRPr lang="en-US"/>
          </a:p>
        </p:txBody>
      </p:sp>
      <p:sp>
        <p:nvSpPr>
          <p:cNvPr id="7" name="Slide Number Placeholder 9"/>
          <p:cNvSpPr>
            <a:spLocks noGrp="1"/>
          </p:cNvSpPr>
          <p:nvPr>
            <p:ph type="sldNum" sz="quarter" idx="11"/>
          </p:nvPr>
        </p:nvSpPr>
        <p:spPr>
          <a:xfrm>
            <a:off x="8639175" y="6513513"/>
            <a:ext cx="463550" cy="274637"/>
          </a:xfrm>
        </p:spPr>
        <p:txBody>
          <a:bodyPr vert="horz" rtlCol="0"/>
          <a:lstStyle>
            <a:lvl1pPr>
              <a:defRPr>
                <a:solidFill>
                  <a:srgbClr val="EAEBDE">
                    <a:shade val="90000"/>
                  </a:srgbClr>
                </a:solidFill>
              </a:defRPr>
            </a:lvl1pPr>
            <a:extLst/>
          </a:lstStyle>
          <a:p>
            <a:pPr>
              <a:defRPr/>
            </a:pPr>
            <a:fld id="{E46D8DA7-8958-47D3-89CD-65A0015CE062}" type="slidenum">
              <a:rPr lang="en-US"/>
              <a:pPr>
                <a:defRPr/>
              </a:pPr>
              <a:t>‹#›</a:t>
            </a:fld>
            <a:endParaRPr lang="en-US"/>
          </a:p>
        </p:txBody>
      </p:sp>
      <p:sp>
        <p:nvSpPr>
          <p:cNvPr id="8" name="Footer Placeholder 10"/>
          <p:cNvSpPr>
            <a:spLocks noGrp="1"/>
          </p:cNvSpPr>
          <p:nvPr>
            <p:ph type="ftr" sz="quarter" idx="12"/>
          </p:nvPr>
        </p:nvSpPr>
        <p:spPr>
          <a:xfrm>
            <a:off x="1600200" y="6513513"/>
            <a:ext cx="3906838" cy="274637"/>
          </a:xfrm>
        </p:spPr>
        <p:txBody>
          <a:bodyPr vert="horz" rtlCol="0"/>
          <a:lstStyle>
            <a:lvl1pPr>
              <a:defRPr/>
            </a:lvl1pPr>
            <a:extLst/>
          </a:lstStyle>
          <a:p>
            <a:pPr>
              <a:defRPr/>
            </a:pPr>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465495-BB3D-44AA-BD27-9915430C3CB8}" type="datetimeFigureOut">
              <a:rPr lang="en-US"/>
              <a:pPr>
                <a:defRPr/>
              </a:pPr>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223EC2A-591B-4AAA-AAD9-B746889B867B}"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0443" y="4724400"/>
            <a:ext cx="5486400" cy="664536"/>
          </a:xfrm>
        </p:spPr>
        <p:txBody>
          <a:bodyPr/>
          <a:lstStyle>
            <a:lvl1pPr marL="0" algn="r">
              <a:buNone/>
              <a:defRPr sz="2000" b="1"/>
            </a:lvl1pPr>
            <a:extLst/>
          </a:lstStyle>
          <a:p>
            <a:r>
              <a:rPr lang="en-US" smtClean="0"/>
              <a:t>Click to edit Master title style</a:t>
            </a:r>
            <a:endParaRPr lang="en-US"/>
          </a:p>
        </p:txBody>
      </p:sp>
      <p:sp>
        <p:nvSpPr>
          <p:cNvPr id="4" name="Text Placeholder 3"/>
          <p:cNvSpPr>
            <a:spLocks noGrp="1"/>
          </p:cNvSpPr>
          <p:nvPr>
            <p:ph type="body" sz="half" idx="2"/>
          </p:nvPr>
        </p:nvSpPr>
        <p:spPr>
          <a:xfrm>
            <a:off x="3040443" y="5388936"/>
            <a:ext cx="5486400" cy="912255"/>
          </a:xfrm>
        </p:spPr>
        <p:txBody>
          <a:bodyPr/>
          <a:lstStyle>
            <a:lvl1pPr marL="0" indent="0" algn="r">
              <a:spcBef>
                <a:spcPts val="0"/>
              </a:spcBef>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13" name="Picture Placeholder 12"/>
          <p:cNvSpPr>
            <a:spLocks noGrp="1"/>
          </p:cNvSpPr>
          <p:nvPr>
            <p:ph type="pic" idx="1"/>
          </p:nvPr>
        </p:nvSpPr>
        <p:spPr>
          <a:xfrm>
            <a:off x="304800" y="249864"/>
            <a:ext cx="8534400" cy="4343400"/>
          </a:xfrm>
          <a:prstGeom prst="round2DiagRect">
            <a:avLst>
              <a:gd name="adj1" fmla="val 11403"/>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ormAutofit/>
          </a:bodyPr>
          <a:lstStyle>
            <a:lvl1pPr indent="0">
              <a:buNone/>
              <a:defRPr sz="3200"/>
            </a:lvl1pPr>
            <a:extLst/>
          </a:lstStyle>
          <a:p>
            <a:pPr lvl="0"/>
            <a:r>
              <a:rPr lang="en-US" noProof="0" smtClean="0"/>
              <a:t>Click icon to add picture</a:t>
            </a:r>
            <a:endParaRPr lang="en-US" noProof="0" dirty="0"/>
          </a:p>
        </p:txBody>
      </p:sp>
      <p:sp>
        <p:nvSpPr>
          <p:cNvPr id="5" name="Date Placeholder 7"/>
          <p:cNvSpPr>
            <a:spLocks noGrp="1"/>
          </p:cNvSpPr>
          <p:nvPr>
            <p:ph type="dt" sz="half" idx="10"/>
          </p:nvPr>
        </p:nvSpPr>
        <p:spPr>
          <a:xfrm>
            <a:off x="5562600" y="6508750"/>
            <a:ext cx="3001963" cy="274638"/>
          </a:xfrm>
        </p:spPr>
        <p:txBody>
          <a:bodyPr vert="horz" rtlCol="0"/>
          <a:lstStyle>
            <a:lvl1pPr>
              <a:defRPr/>
            </a:lvl1pPr>
            <a:extLst/>
          </a:lstStyle>
          <a:p>
            <a:pPr>
              <a:defRPr/>
            </a:pPr>
            <a:fld id="{C33051E7-542F-473E-96F1-4E9FE6DB2540}" type="datetimeFigureOut">
              <a:rPr lang="en-US"/>
              <a:pPr>
                <a:defRPr/>
              </a:pPr>
              <a:t>12/13/2011</a:t>
            </a:fld>
            <a:endParaRPr lang="en-US"/>
          </a:p>
        </p:txBody>
      </p:sp>
      <p:sp>
        <p:nvSpPr>
          <p:cNvPr id="6" name="Slide Number Placeholder 8"/>
          <p:cNvSpPr>
            <a:spLocks noGrp="1"/>
          </p:cNvSpPr>
          <p:nvPr>
            <p:ph type="sldNum" sz="quarter" idx="11"/>
          </p:nvPr>
        </p:nvSpPr>
        <p:spPr>
          <a:xfrm>
            <a:off x="8639175" y="6508750"/>
            <a:ext cx="463550" cy="274638"/>
          </a:xfrm>
        </p:spPr>
        <p:txBody>
          <a:bodyPr vert="horz" rtlCol="0"/>
          <a:lstStyle>
            <a:lvl1pPr>
              <a:defRPr>
                <a:solidFill>
                  <a:srgbClr val="EAEBDE">
                    <a:shade val="90000"/>
                  </a:srgbClr>
                </a:solidFill>
              </a:defRPr>
            </a:lvl1pPr>
            <a:extLst/>
          </a:lstStyle>
          <a:p>
            <a:pPr>
              <a:defRPr/>
            </a:pPr>
            <a:fld id="{E4111696-8215-4FA8-B4BE-B496EAAB248D}" type="slidenum">
              <a:rPr lang="en-US"/>
              <a:pPr>
                <a:defRPr/>
              </a:pPr>
              <a:t>‹#›</a:t>
            </a:fld>
            <a:endParaRPr lang="en-US"/>
          </a:p>
        </p:txBody>
      </p:sp>
      <p:sp>
        <p:nvSpPr>
          <p:cNvPr id="7" name="Footer Placeholder 9"/>
          <p:cNvSpPr>
            <a:spLocks noGrp="1"/>
          </p:cNvSpPr>
          <p:nvPr>
            <p:ph type="ftr" sz="quarter" idx="12"/>
          </p:nvPr>
        </p:nvSpPr>
        <p:spPr>
          <a:xfrm>
            <a:off x="1600200" y="6508750"/>
            <a:ext cx="3906838" cy="274638"/>
          </a:xfrm>
        </p:spPr>
        <p:txBody>
          <a:bodyPr vert="horz" rtlCol="0"/>
          <a:lstStyle>
            <a:lvl1pPr>
              <a:defRPr/>
            </a:lvl1pPr>
            <a:extLst/>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
          <p:cNvSpPr>
            <a:spLocks noGrp="1"/>
          </p:cNvSpPr>
          <p:nvPr>
            <p:ph type="ftr" sz="quarter" idx="10"/>
          </p:nvPr>
        </p:nvSpPr>
        <p:spPr/>
        <p:txBody>
          <a:bodyPr/>
          <a:lstStyle>
            <a:lvl1pPr>
              <a:defRPr/>
            </a:lvl1pPr>
          </a:lstStyle>
          <a:p>
            <a:pPr>
              <a:defRPr/>
            </a:pPr>
            <a:endParaRPr lang="en-US"/>
          </a:p>
        </p:txBody>
      </p:sp>
      <p:sp>
        <p:nvSpPr>
          <p:cNvPr id="5" name="Date Placeholder 13"/>
          <p:cNvSpPr>
            <a:spLocks noGrp="1"/>
          </p:cNvSpPr>
          <p:nvPr>
            <p:ph type="dt" sz="half" idx="11"/>
          </p:nvPr>
        </p:nvSpPr>
        <p:spPr/>
        <p:txBody>
          <a:bodyPr/>
          <a:lstStyle>
            <a:lvl1pPr>
              <a:defRPr/>
            </a:lvl1pPr>
          </a:lstStyle>
          <a:p>
            <a:pPr>
              <a:defRPr/>
            </a:pPr>
            <a:fld id="{A3E659AE-7946-4259-AE67-60A073A74836}" type="datetimeFigureOut">
              <a:rPr lang="en-US"/>
              <a:pPr>
                <a:defRPr/>
              </a:pPr>
              <a:t>12/13/2011</a:t>
            </a:fld>
            <a:endParaRPr lang="en-US"/>
          </a:p>
        </p:txBody>
      </p:sp>
      <p:sp>
        <p:nvSpPr>
          <p:cNvPr id="6" name="Slide Number Placeholder 22"/>
          <p:cNvSpPr>
            <a:spLocks noGrp="1"/>
          </p:cNvSpPr>
          <p:nvPr>
            <p:ph type="sldNum" sz="quarter" idx="12"/>
          </p:nvPr>
        </p:nvSpPr>
        <p:spPr/>
        <p:txBody>
          <a:bodyPr/>
          <a:lstStyle>
            <a:lvl1pPr>
              <a:defRPr/>
            </a:lvl1pPr>
          </a:lstStyle>
          <a:p>
            <a:pPr>
              <a:defRPr/>
            </a:pPr>
            <a:fld id="{D37CAD8F-94D7-4E1C-B1A0-40AF5CD2D1D6}"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lgn="l">
              <a:defRPr/>
            </a:lvl1pPr>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
          <p:cNvSpPr>
            <a:spLocks noGrp="1"/>
          </p:cNvSpPr>
          <p:nvPr>
            <p:ph type="ftr" sz="quarter" idx="10"/>
          </p:nvPr>
        </p:nvSpPr>
        <p:spPr/>
        <p:txBody>
          <a:bodyPr/>
          <a:lstStyle>
            <a:lvl1pPr>
              <a:defRPr/>
            </a:lvl1pPr>
          </a:lstStyle>
          <a:p>
            <a:pPr>
              <a:defRPr/>
            </a:pPr>
            <a:endParaRPr lang="en-US"/>
          </a:p>
        </p:txBody>
      </p:sp>
      <p:sp>
        <p:nvSpPr>
          <p:cNvPr id="5" name="Date Placeholder 13"/>
          <p:cNvSpPr>
            <a:spLocks noGrp="1"/>
          </p:cNvSpPr>
          <p:nvPr>
            <p:ph type="dt" sz="half" idx="11"/>
          </p:nvPr>
        </p:nvSpPr>
        <p:spPr/>
        <p:txBody>
          <a:bodyPr/>
          <a:lstStyle>
            <a:lvl1pPr>
              <a:defRPr/>
            </a:lvl1pPr>
          </a:lstStyle>
          <a:p>
            <a:pPr>
              <a:defRPr/>
            </a:pPr>
            <a:fld id="{A3469FEE-2041-4D9E-8CC1-F8D42D85223E}" type="datetimeFigureOut">
              <a:rPr lang="en-US"/>
              <a:pPr>
                <a:defRPr/>
              </a:pPr>
              <a:t>12/13/2011</a:t>
            </a:fld>
            <a:endParaRPr lang="en-US"/>
          </a:p>
        </p:txBody>
      </p:sp>
      <p:sp>
        <p:nvSpPr>
          <p:cNvPr id="6" name="Slide Number Placeholder 22"/>
          <p:cNvSpPr>
            <a:spLocks noGrp="1"/>
          </p:cNvSpPr>
          <p:nvPr>
            <p:ph type="sldNum" sz="quarter" idx="12"/>
          </p:nvPr>
        </p:nvSpPr>
        <p:spPr/>
        <p:txBody>
          <a:bodyPr/>
          <a:lstStyle>
            <a:lvl1pPr>
              <a:defRPr/>
            </a:lvl1pPr>
          </a:lstStyle>
          <a:p>
            <a:pPr>
              <a:defRPr/>
            </a:pPr>
            <a:fld id="{8DD17A50-5CC5-41E2-8D8F-6DB067625A06}"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E396A61-47C7-47C8-BA08-8839D5D5CF5F}" type="datetimeFigureOut">
              <a:rPr lang="en-US"/>
              <a:pPr>
                <a:defRPr/>
              </a:pPr>
              <a:t>12/13/2011</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55C2B2-7DC9-46DF-993A-872B276A0EB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C99E47C-C202-493C-BEE7-865F22140B1C}" type="datetimeFigureOut">
              <a:rPr lang="en-US"/>
              <a:pPr>
                <a:defRPr/>
              </a:pPr>
              <a:t>12/13/2011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F9ABED3-072C-4DDE-B3BB-816FFB27AE6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E14EFF26-521B-4B70-A009-6B2917087E6C}" type="datetimeFigureOut">
              <a:rPr lang="en-US"/>
              <a:pPr>
                <a:defRPr/>
              </a:pPr>
              <a:t>12/13/2011</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FC5B590E-8DC8-4588-BE7E-34164581476B}"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6FAD6DB1-69E8-4358-9A13-69C7AAFF0BAE}" type="datetimeFigureOut">
              <a:rPr lang="en-US"/>
              <a:pPr>
                <a:defRPr/>
              </a:pPr>
              <a:t>12/13/2011</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E2F81862-EA71-4BFE-9A68-803A4AD9BBE1}"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E5D94997-AA9C-4DD5-8948-DBADF2D65FE8}" type="datetimeFigureOut">
              <a:rPr lang="en-US"/>
              <a:pPr>
                <a:defRPr/>
              </a:pPr>
              <a:t>12/13/2011</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504FD922-0BDE-4943-BCB7-D924F416B69D}"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8621593-A9F1-4E97-875E-0F8DF241CBB9}" type="datetimeFigureOut">
              <a:rPr lang="en-US"/>
              <a:pPr>
                <a:defRPr/>
              </a:pPr>
              <a:t>12/13/2011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A065A34-AA9A-45A0-8CCA-EAF13B3D2591}"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ABDE6C7-2849-4D85-92DD-FA64991695FD}" type="datetimeFigureOut">
              <a:rPr lang="en-US"/>
              <a:pPr>
                <a:defRPr/>
              </a:pPr>
              <a:t>12/13/2011</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F5530A8-6F2A-4D06-8609-3DE634A34A4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3771A7D9-E282-470F-BDA0-B97584D93AD7}" type="datetimeFigureOut">
              <a:rPr lang="en-US"/>
              <a:pPr>
                <a:defRPr/>
              </a:pPr>
              <a:t>12/13/2011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11CC030E-D98C-4C6C-ACB1-9CE615A9EB6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78" r:id="rId2"/>
    <p:sldLayoutId id="2147483677" r:id="rId3"/>
    <p:sldLayoutId id="2147483676" r:id="rId4"/>
    <p:sldLayoutId id="2147483675" r:id="rId5"/>
    <p:sldLayoutId id="2147483674" r:id="rId6"/>
    <p:sldLayoutId id="2147483673" r:id="rId7"/>
    <p:sldLayoutId id="2147483672" r:id="rId8"/>
    <p:sldLayoutId id="2147483671" r:id="rId9"/>
    <p:sldLayoutId id="2147483670" r:id="rId10"/>
    <p:sldLayoutId id="214748366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Round Diagonal Corner Rectangle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fontAlgn="auto">
              <a:spcBef>
                <a:spcPts val="0"/>
              </a:spcBef>
              <a:spcAft>
                <a:spcPts val="0"/>
              </a:spcAft>
              <a:defRPr/>
            </a:pPr>
            <a:endParaRPr lang="en-US">
              <a:solidFill>
                <a:prstClr val="white"/>
              </a:solidFill>
            </a:endParaRPr>
          </a:p>
        </p:txBody>
      </p:sp>
      <p:sp>
        <p:nvSpPr>
          <p:cNvPr id="3" name="Footer Placeholder 2"/>
          <p:cNvSpPr>
            <a:spLocks noGrp="1"/>
          </p:cNvSpPr>
          <p:nvPr>
            <p:ph type="ftr" sz="quarter" idx="3"/>
          </p:nvPr>
        </p:nvSpPr>
        <p:spPr>
          <a:xfrm>
            <a:off x="1295400" y="6400800"/>
            <a:ext cx="4211638" cy="274638"/>
          </a:xfrm>
          <a:prstGeom prst="rect">
            <a:avLst/>
          </a:prstGeom>
        </p:spPr>
        <p:txBody>
          <a:bodyPr/>
          <a:lstStyle>
            <a:lvl1pPr algn="r" eaLnBrk="1" fontAlgn="auto" latinLnBrk="0" hangingPunct="1">
              <a:spcBef>
                <a:spcPts val="0"/>
              </a:spcBef>
              <a:spcAft>
                <a:spcPts val="0"/>
              </a:spcAft>
              <a:defRPr kumimoji="0" sz="1300">
                <a:solidFill>
                  <a:srgbClr val="676A55">
                    <a:tint val="60000"/>
                    <a:satMod val="155000"/>
                  </a:srgbClr>
                </a:solidFill>
                <a:latin typeface="+mn-lt"/>
              </a:defRPr>
            </a:lvl1pPr>
            <a:extLst/>
          </a:lstStyle>
          <a:p>
            <a:pPr>
              <a:defRPr/>
            </a:pPr>
            <a:endParaRPr lang="en-US"/>
          </a:p>
        </p:txBody>
      </p:sp>
      <p:sp>
        <p:nvSpPr>
          <p:cNvPr id="14" name="Date Placeholder 13"/>
          <p:cNvSpPr>
            <a:spLocks noGrp="1"/>
          </p:cNvSpPr>
          <p:nvPr>
            <p:ph type="dt" sz="half" idx="2"/>
          </p:nvPr>
        </p:nvSpPr>
        <p:spPr>
          <a:xfrm>
            <a:off x="5562600" y="6400800"/>
            <a:ext cx="3001963" cy="274638"/>
          </a:xfrm>
          <a:prstGeom prst="rect">
            <a:avLst/>
          </a:prstGeom>
        </p:spPr>
        <p:txBody>
          <a:bodyPr/>
          <a:lstStyle>
            <a:lvl1pPr algn="l" eaLnBrk="1" fontAlgn="auto" latinLnBrk="0" hangingPunct="1">
              <a:spcBef>
                <a:spcPts val="0"/>
              </a:spcBef>
              <a:spcAft>
                <a:spcPts val="0"/>
              </a:spcAft>
              <a:defRPr kumimoji="0" sz="1300">
                <a:solidFill>
                  <a:srgbClr val="676A55">
                    <a:tint val="60000"/>
                    <a:satMod val="155000"/>
                  </a:srgbClr>
                </a:solidFill>
                <a:latin typeface="+mn-lt"/>
              </a:defRPr>
            </a:lvl1pPr>
            <a:extLst/>
          </a:lstStyle>
          <a:p>
            <a:pPr>
              <a:defRPr/>
            </a:pPr>
            <a:fld id="{4206A031-39BF-463C-A90E-AA0F6B37387D}" type="datetimeFigureOut">
              <a:rPr lang="en-US"/>
              <a:pPr>
                <a:defRPr/>
              </a:pPr>
              <a:t>12/13/2011</a:t>
            </a:fld>
            <a:endParaRPr lang="en-US"/>
          </a:p>
        </p:txBody>
      </p:sp>
      <p:sp>
        <p:nvSpPr>
          <p:cNvPr id="23" name="Slide Number Placeholder 22"/>
          <p:cNvSpPr>
            <a:spLocks noGrp="1"/>
          </p:cNvSpPr>
          <p:nvPr>
            <p:ph type="sldNum" sz="quarter" idx="4"/>
          </p:nvPr>
        </p:nvSpPr>
        <p:spPr>
          <a:xfrm>
            <a:off x="8639175" y="6515100"/>
            <a:ext cx="463550" cy="273050"/>
          </a:xfrm>
          <a:prstGeom prst="rect">
            <a:avLst/>
          </a:prstGeom>
        </p:spPr>
        <p:txBody>
          <a:bodyPr anchor="ctr"/>
          <a:lstStyle>
            <a:lvl1pPr algn="r" eaLnBrk="1" fontAlgn="auto" latinLnBrk="0" hangingPunct="1">
              <a:spcBef>
                <a:spcPts val="0"/>
              </a:spcBef>
              <a:spcAft>
                <a:spcPts val="0"/>
              </a:spcAft>
              <a:defRPr kumimoji="0" sz="1600">
                <a:solidFill>
                  <a:srgbClr val="EAEBDE">
                    <a:shade val="90000"/>
                  </a:srgbClr>
                </a:solidFill>
                <a:effectLst/>
                <a:latin typeface="+mn-lt"/>
              </a:defRPr>
            </a:lvl1pPr>
            <a:extLst/>
          </a:lstStyle>
          <a:p>
            <a:pPr>
              <a:defRPr/>
            </a:pPr>
            <a:fld id="{F758FA8E-8A91-4E83-A3FE-45132214794D}" type="slidenum">
              <a:rPr lang="en-US"/>
              <a:pPr>
                <a:defRPr/>
              </a:pPr>
              <a:t>‹#›</a:t>
            </a:fld>
            <a:endParaRPr lang="en-US"/>
          </a:p>
        </p:txBody>
      </p:sp>
      <p:sp>
        <p:nvSpPr>
          <p:cNvPr id="22" name="Title Placeholder 21"/>
          <p:cNvSpPr>
            <a:spLocks noGrp="1"/>
          </p:cNvSpPr>
          <p:nvPr>
            <p:ph type="title"/>
          </p:nvPr>
        </p:nvSpPr>
        <p:spPr>
          <a:xfrm>
            <a:off x="457200" y="254000"/>
            <a:ext cx="8229600" cy="1143000"/>
          </a:xfrm>
          <a:prstGeom prst="rect">
            <a:avLst/>
          </a:prstGeom>
        </p:spPr>
        <p:txBody>
          <a:bodyPr rIns="91440" anchor="b">
            <a:normAutofit/>
            <a:scene3d>
              <a:camera prst="orthographicFront"/>
              <a:lightRig rig="soft" dir="t">
                <a:rot lat="0" lon="0" rev="2400000"/>
              </a:lightRig>
            </a:scene3d>
            <a:sp3d>
              <a:bevelT w="19050" h="12700"/>
            </a:sp3d>
          </a:bodyPr>
          <a:lstStyle>
            <a:extLst/>
          </a:lstStyle>
          <a:p>
            <a:r>
              <a:rPr lang="en-US" smtClean="0"/>
              <a:t>Click to edit Master title style</a:t>
            </a:r>
            <a:endParaRPr lang="en-US"/>
          </a:p>
        </p:txBody>
      </p:sp>
      <p:sp>
        <p:nvSpPr>
          <p:cNvPr id="13321" name="Text Placeholder 12"/>
          <p:cNvSpPr>
            <a:spLocks noGrp="1"/>
          </p:cNvSpPr>
          <p:nvPr>
            <p:ph type="body" idx="1"/>
          </p:nvPr>
        </p:nvSpPr>
        <p:spPr bwMode="auto">
          <a:xfrm>
            <a:off x="457200" y="1646238"/>
            <a:ext cx="82296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dk1" tx1="lt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2" r:id="rId7"/>
    <p:sldLayoutId id="2147483689" r:id="rId8"/>
    <p:sldLayoutId id="2147483690" r:id="rId9"/>
    <p:sldLayoutId id="2147483681" r:id="rId10"/>
    <p:sldLayoutId id="2147483680" r:id="rId11"/>
  </p:sldLayoutIdLst>
  <p:txStyles>
    <p:titleStyle>
      <a:lvl1pPr marL="53975" algn="r" rtl="0" eaLnBrk="0" fontAlgn="base" hangingPunct="0">
        <a:spcBef>
          <a:spcPct val="0"/>
        </a:spcBef>
        <a:spcAft>
          <a:spcPct val="0"/>
        </a:spcAft>
        <a:defRPr sz="4600" kern="1200">
          <a:solidFill>
            <a:srgbClr val="E7EACB"/>
          </a:solidFill>
          <a:effectLst>
            <a:outerShdw blurRad="38100" dist="25500" dir="5400000" algn="tl" rotWithShape="0">
              <a:srgbClr val="000000">
                <a:satMod val="180000"/>
                <a:alpha val="75000"/>
              </a:srgbClr>
            </a:outerShdw>
          </a:effectLst>
          <a:latin typeface="+mj-lt"/>
          <a:ea typeface="+mj-ea"/>
          <a:cs typeface="+mj-cs"/>
        </a:defRPr>
      </a:lvl1pPr>
      <a:lvl2pPr marL="53975" algn="r" rtl="0" eaLnBrk="0" fontAlgn="base" hangingPunct="0">
        <a:spcBef>
          <a:spcPct val="0"/>
        </a:spcBef>
        <a:spcAft>
          <a:spcPct val="0"/>
        </a:spcAft>
        <a:defRPr sz="4600">
          <a:solidFill>
            <a:srgbClr val="E7EACB"/>
          </a:solidFill>
          <a:latin typeface="Rockwell" pitchFamily="18" charset="0"/>
        </a:defRPr>
      </a:lvl2pPr>
      <a:lvl3pPr marL="53975" algn="r" rtl="0" eaLnBrk="0" fontAlgn="base" hangingPunct="0">
        <a:spcBef>
          <a:spcPct val="0"/>
        </a:spcBef>
        <a:spcAft>
          <a:spcPct val="0"/>
        </a:spcAft>
        <a:defRPr sz="4600">
          <a:solidFill>
            <a:srgbClr val="E7EACB"/>
          </a:solidFill>
          <a:latin typeface="Rockwell" pitchFamily="18" charset="0"/>
        </a:defRPr>
      </a:lvl3pPr>
      <a:lvl4pPr marL="53975" algn="r" rtl="0" eaLnBrk="0" fontAlgn="base" hangingPunct="0">
        <a:spcBef>
          <a:spcPct val="0"/>
        </a:spcBef>
        <a:spcAft>
          <a:spcPct val="0"/>
        </a:spcAft>
        <a:defRPr sz="4600">
          <a:solidFill>
            <a:srgbClr val="E7EACB"/>
          </a:solidFill>
          <a:latin typeface="Rockwell" pitchFamily="18" charset="0"/>
        </a:defRPr>
      </a:lvl4pPr>
      <a:lvl5pPr marL="53975" algn="r" rtl="0" eaLnBrk="0" fontAlgn="base" hangingPunct="0">
        <a:spcBef>
          <a:spcPct val="0"/>
        </a:spcBef>
        <a:spcAft>
          <a:spcPct val="0"/>
        </a:spcAft>
        <a:defRPr sz="4600">
          <a:solidFill>
            <a:srgbClr val="E7EACB"/>
          </a:solidFill>
          <a:latin typeface="Rockwell" pitchFamily="18" charset="0"/>
        </a:defRPr>
      </a:lvl5pPr>
      <a:lvl6pPr marL="511175" algn="r" rtl="0" fontAlgn="base">
        <a:spcBef>
          <a:spcPct val="0"/>
        </a:spcBef>
        <a:spcAft>
          <a:spcPct val="0"/>
        </a:spcAft>
        <a:defRPr sz="4600">
          <a:solidFill>
            <a:srgbClr val="E7EACB"/>
          </a:solidFill>
          <a:latin typeface="Rockwell" pitchFamily="18" charset="0"/>
        </a:defRPr>
      </a:lvl6pPr>
      <a:lvl7pPr marL="968375" algn="r" rtl="0" fontAlgn="base">
        <a:spcBef>
          <a:spcPct val="0"/>
        </a:spcBef>
        <a:spcAft>
          <a:spcPct val="0"/>
        </a:spcAft>
        <a:defRPr sz="4600">
          <a:solidFill>
            <a:srgbClr val="E7EACB"/>
          </a:solidFill>
          <a:latin typeface="Rockwell" pitchFamily="18" charset="0"/>
        </a:defRPr>
      </a:lvl7pPr>
      <a:lvl8pPr marL="1425575" algn="r" rtl="0" fontAlgn="base">
        <a:spcBef>
          <a:spcPct val="0"/>
        </a:spcBef>
        <a:spcAft>
          <a:spcPct val="0"/>
        </a:spcAft>
        <a:defRPr sz="4600">
          <a:solidFill>
            <a:srgbClr val="E7EACB"/>
          </a:solidFill>
          <a:latin typeface="Rockwell" pitchFamily="18" charset="0"/>
        </a:defRPr>
      </a:lvl8pPr>
      <a:lvl9pPr marL="1882775" algn="r" rtl="0" fontAlgn="base">
        <a:spcBef>
          <a:spcPct val="0"/>
        </a:spcBef>
        <a:spcAft>
          <a:spcPct val="0"/>
        </a:spcAft>
        <a:defRPr sz="4600">
          <a:solidFill>
            <a:srgbClr val="E7EACB"/>
          </a:solidFill>
          <a:latin typeface="Rockwell" pitchFamily="18" charset="0"/>
        </a:defRPr>
      </a:lvl9pPr>
      <a:extLst/>
    </p:titleStyle>
    <p:bodyStyle>
      <a:lvl1pPr marL="292100" indent="-292100" algn="l" rtl="0" eaLnBrk="0" fontAlgn="base" hangingPunct="0">
        <a:spcBef>
          <a:spcPct val="0"/>
        </a:spcBef>
        <a:spcAft>
          <a:spcPct val="0"/>
        </a:spcAft>
        <a:buClr>
          <a:schemeClr val="accent1"/>
        </a:buClr>
        <a:buSzPct val="70000"/>
        <a:buFont typeface="Wingdings 2" pitchFamily="18" charset="2"/>
        <a:buChar char=""/>
        <a:defRPr sz="3200" kern="1200">
          <a:solidFill>
            <a:schemeClr val="tx1"/>
          </a:solidFill>
          <a:latin typeface="+mn-lt"/>
          <a:ea typeface="+mn-ea"/>
          <a:cs typeface="+mn-cs"/>
        </a:defRPr>
      </a:lvl1pPr>
      <a:lvl2pPr marL="639763" indent="-228600" algn="l" rtl="0" eaLnBrk="0" fontAlgn="base" hangingPunct="0">
        <a:spcBef>
          <a:spcPts val="400"/>
        </a:spcBef>
        <a:spcAft>
          <a:spcPct val="0"/>
        </a:spcAft>
        <a:buClr>
          <a:schemeClr val="accent2"/>
        </a:buClr>
        <a:buSzPct val="90000"/>
        <a:buChar char="•"/>
        <a:defRPr sz="2600" kern="1200">
          <a:solidFill>
            <a:schemeClr val="tx1"/>
          </a:solidFill>
          <a:latin typeface="+mn-lt"/>
          <a:ea typeface="+mn-ea"/>
          <a:cs typeface="+mn-cs"/>
        </a:defRPr>
      </a:lvl2pPr>
      <a:lvl3pPr marL="822325" indent="-190500" algn="l" rtl="0" eaLnBrk="0" fontAlgn="base" hangingPunct="0">
        <a:spcBef>
          <a:spcPts val="400"/>
        </a:spcBef>
        <a:spcAft>
          <a:spcPct val="0"/>
        </a:spcAft>
        <a:buClr>
          <a:srgbClr val="A8CDD7"/>
        </a:buClr>
        <a:buSzPct val="100000"/>
        <a:buFont typeface="Wingdings 2" pitchFamily="18" charset="2"/>
        <a:buChar char=""/>
        <a:defRPr sz="2300" kern="1200">
          <a:solidFill>
            <a:schemeClr val="tx1"/>
          </a:solidFill>
          <a:latin typeface="+mn-lt"/>
          <a:ea typeface="+mn-ea"/>
          <a:cs typeface="+mn-cs"/>
        </a:defRPr>
      </a:lvl3pPr>
      <a:lvl4pPr marL="1004888" indent="-182563" algn="l" rtl="0" eaLnBrk="0" fontAlgn="base" hangingPunct="0">
        <a:spcBef>
          <a:spcPts val="400"/>
        </a:spcBef>
        <a:spcAft>
          <a:spcPct val="0"/>
        </a:spcAft>
        <a:buClr>
          <a:srgbClr val="A8CDD7"/>
        </a:buClr>
        <a:buSzPct val="100000"/>
        <a:buFont typeface="Wingdings 2" pitchFamily="18" charset="2"/>
        <a:buChar char=""/>
        <a:defRPr sz="2000" kern="1200">
          <a:solidFill>
            <a:schemeClr val="tx1"/>
          </a:solidFill>
          <a:latin typeface="+mn-lt"/>
          <a:ea typeface="+mn-ea"/>
          <a:cs typeface="+mn-cs"/>
        </a:defRPr>
      </a:lvl4pPr>
      <a:lvl5pPr marL="1187450" indent="-182563" algn="l" rtl="0" eaLnBrk="0" fontAlgn="base" hangingPunct="0">
        <a:spcBef>
          <a:spcPts val="400"/>
        </a:spcBef>
        <a:spcAft>
          <a:spcPct val="0"/>
        </a:spcAft>
        <a:buClr>
          <a:srgbClr val="A8CDD7"/>
        </a:buClr>
        <a:buSzPct val="100000"/>
        <a:buFont typeface="Wingdings 2" pitchFamily="18" charset="2"/>
        <a:buChar char=""/>
        <a:defRPr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youtu.be/CP2kjt22aYA"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libguides.agnesscott.edu/content.php?pid=52378&amp;sid=1429073"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research.library.gsu.edu/jour4800" TargetMode="External"/><Relationship Id="rId5" Type="http://schemas.openxmlformats.org/officeDocument/2006/relationships/hyperlink" Target="http://research.library.gsu.edu/jour1000" TargetMode="External"/><Relationship Id="rId4" Type="http://schemas.openxmlformats.org/officeDocument/2006/relationships/hyperlink" Target="http://research.library.gsu.edu/sw720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tyleguide.yahoo.com/writing/write-web/shape-your-text-online-reading" TargetMode="External"/><Relationship Id="rId4" Type="http://schemas.openxmlformats.org/officeDocument/2006/relationships/hyperlink" Target="http://styleguide.yahoo.com/writing/write-web/get-poin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hyperlink" Target="http://guides.temple.edu/kinesi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6626" name="Picture 6" descr="Insidebox"/>
          <p:cNvPicPr>
            <a:picLocks noChangeAspect="1" noChangeArrowheads="1"/>
          </p:cNvPicPr>
          <p:nvPr/>
        </p:nvPicPr>
        <p:blipFill>
          <a:blip r:embed="rId3"/>
          <a:srcRect/>
          <a:stretch>
            <a:fillRect/>
          </a:stretch>
        </p:blipFill>
        <p:spPr bwMode="auto">
          <a:xfrm>
            <a:off x="2727325" y="0"/>
            <a:ext cx="6416675" cy="6858000"/>
          </a:xfrm>
          <a:prstGeom prst="rect">
            <a:avLst/>
          </a:prstGeom>
          <a:noFill/>
          <a:ln w="9525">
            <a:noFill/>
            <a:miter lim="800000"/>
            <a:headEnd/>
            <a:tailEnd/>
          </a:ln>
        </p:spPr>
      </p:pic>
      <p:sp>
        <p:nvSpPr>
          <p:cNvPr id="26627" name="Title 1"/>
          <p:cNvSpPr>
            <a:spLocks noGrp="1"/>
          </p:cNvSpPr>
          <p:nvPr>
            <p:ph type="ctrTitle"/>
          </p:nvPr>
        </p:nvSpPr>
        <p:spPr>
          <a:xfrm>
            <a:off x="0" y="0"/>
            <a:ext cx="2819400" cy="2514600"/>
          </a:xfrm>
        </p:spPr>
        <p:txBody>
          <a:bodyPr/>
          <a:lstStyle/>
          <a:p>
            <a:pPr algn="l" eaLnBrk="1" hangingPunct="1"/>
            <a:r>
              <a:rPr lang="en-US" smtClean="0">
                <a:solidFill>
                  <a:schemeClr val="bg1"/>
                </a:solidFill>
                <a:latin typeface="Britannic Bold" pitchFamily="34" charset="0"/>
              </a:rPr>
              <a:t>LibGuides</a:t>
            </a:r>
            <a:br>
              <a:rPr lang="en-US" smtClean="0">
                <a:solidFill>
                  <a:schemeClr val="bg1"/>
                </a:solidFill>
                <a:latin typeface="Britannic Bold" pitchFamily="34" charset="0"/>
              </a:rPr>
            </a:br>
            <a:r>
              <a:rPr lang="en-US" sz="3200" smtClean="0">
                <a:solidFill>
                  <a:schemeClr val="bg1"/>
                </a:solidFill>
                <a:latin typeface="Britannic Bold" pitchFamily="34" charset="0"/>
              </a:rPr>
              <a:t>Working Inside the Box</a:t>
            </a:r>
          </a:p>
        </p:txBody>
      </p:sp>
      <p:sp>
        <p:nvSpPr>
          <p:cNvPr id="26628" name="Subtitle 2"/>
          <p:cNvSpPr>
            <a:spLocks noGrp="1"/>
          </p:cNvSpPr>
          <p:nvPr>
            <p:ph type="subTitle" idx="1"/>
          </p:nvPr>
        </p:nvSpPr>
        <p:spPr>
          <a:xfrm>
            <a:off x="2971800" y="5867400"/>
            <a:ext cx="6172200" cy="762000"/>
          </a:xfrm>
        </p:spPr>
        <p:txBody>
          <a:bodyPr/>
          <a:lstStyle/>
          <a:p>
            <a:pPr algn="r" eaLnBrk="1" hangingPunct="1">
              <a:lnSpc>
                <a:spcPct val="80000"/>
              </a:lnSpc>
            </a:pPr>
            <a:r>
              <a:rPr lang="en-US" sz="2400" smtClean="0">
                <a:solidFill>
                  <a:schemeClr val="bg1"/>
                </a:solidFill>
                <a:latin typeface="Britannic Bold" pitchFamily="34" charset="0"/>
              </a:rPr>
              <a:t>Casey Long, Agnes Scott College</a:t>
            </a:r>
          </a:p>
          <a:p>
            <a:pPr algn="r" eaLnBrk="1" hangingPunct="1">
              <a:lnSpc>
                <a:spcPct val="80000"/>
              </a:lnSpc>
            </a:pPr>
            <a:r>
              <a:rPr lang="en-US" sz="2400" smtClean="0">
                <a:solidFill>
                  <a:schemeClr val="bg1"/>
                </a:solidFill>
                <a:latin typeface="Britannic Bold" pitchFamily="34" charset="0"/>
              </a:rPr>
              <a:t>Jason Puckett, Georgia State University</a:t>
            </a:r>
          </a:p>
          <a:p>
            <a:pPr eaLnBrk="1" hangingPunct="1">
              <a:lnSpc>
                <a:spcPct val="80000"/>
              </a:lnSpc>
            </a:pPr>
            <a:endParaRPr lang="en-US" sz="2400" smtClean="0">
              <a:solidFill>
                <a:schemeClr val="bg1"/>
              </a:solidFill>
              <a:latin typeface="Britannic Bold" pitchFamily="34" charset="0"/>
            </a:endParaRPr>
          </a:p>
        </p:txBody>
      </p:sp>
      <p:sp>
        <p:nvSpPr>
          <p:cNvPr id="26629" name="Rectangle 7"/>
          <p:cNvSpPr>
            <a:spLocks noChangeArrowheads="1"/>
          </p:cNvSpPr>
          <p:nvPr/>
        </p:nvSpPr>
        <p:spPr bwMode="auto">
          <a:xfrm>
            <a:off x="0" y="5715000"/>
            <a:ext cx="2590800" cy="915988"/>
          </a:xfrm>
          <a:prstGeom prst="rect">
            <a:avLst/>
          </a:prstGeom>
          <a:noFill/>
          <a:ln w="9525">
            <a:noFill/>
            <a:miter lim="800000"/>
            <a:headEnd/>
            <a:tailEnd/>
          </a:ln>
        </p:spPr>
        <p:txBody>
          <a:bodyPr>
            <a:spAutoFit/>
          </a:bodyPr>
          <a:lstStyle/>
          <a:p>
            <a:r>
              <a:rPr lang="en-US" b="1">
                <a:solidFill>
                  <a:schemeClr val="bg1"/>
                </a:solidFill>
              </a:rPr>
              <a:t>COMO XXIII</a:t>
            </a:r>
          </a:p>
          <a:p>
            <a:r>
              <a:rPr lang="en-US" b="1">
                <a:solidFill>
                  <a:schemeClr val="bg1"/>
                </a:solidFill>
              </a:rPr>
              <a:t>Athens GA</a:t>
            </a:r>
          </a:p>
          <a:p>
            <a:r>
              <a:rPr lang="en-US" b="1">
                <a:solidFill>
                  <a:schemeClr val="bg1"/>
                </a:solidFill>
              </a:rPr>
              <a:t>October 7, 2011</a:t>
            </a:r>
          </a:p>
        </p:txBody>
      </p:sp>
      <p:sp>
        <p:nvSpPr>
          <p:cNvPr id="26630" name="Oval 8"/>
          <p:cNvSpPr>
            <a:spLocks noChangeArrowheads="1"/>
          </p:cNvSpPr>
          <p:nvPr/>
        </p:nvSpPr>
        <p:spPr bwMode="auto">
          <a:xfrm>
            <a:off x="0" y="2286000"/>
            <a:ext cx="762000" cy="685800"/>
          </a:xfrm>
          <a:prstGeom prst="ellipse">
            <a:avLst/>
          </a:prstGeom>
          <a:solidFill>
            <a:schemeClr val="accent1">
              <a:alpha val="30196"/>
            </a:schemeClr>
          </a:solidFill>
          <a:ln w="9525">
            <a:solidFill>
              <a:schemeClr val="tx1"/>
            </a:solidFill>
            <a:round/>
            <a:headEnd/>
            <a:tailEnd/>
          </a:ln>
        </p:spPr>
        <p:txBody>
          <a:bodyPr wrap="none" anchor="ctr"/>
          <a:lstStyle/>
          <a:p>
            <a:endParaRPr lang="en-US"/>
          </a:p>
        </p:txBody>
      </p:sp>
      <p:sp>
        <p:nvSpPr>
          <p:cNvPr id="26631" name="Oval 9"/>
          <p:cNvSpPr>
            <a:spLocks noChangeArrowheads="1"/>
          </p:cNvSpPr>
          <p:nvPr/>
        </p:nvSpPr>
        <p:spPr bwMode="auto">
          <a:xfrm>
            <a:off x="762000" y="3581400"/>
            <a:ext cx="609600" cy="533400"/>
          </a:xfrm>
          <a:prstGeom prst="ellipse">
            <a:avLst/>
          </a:prstGeom>
          <a:solidFill>
            <a:schemeClr val="accent1">
              <a:alpha val="47842"/>
            </a:schemeClr>
          </a:solidFill>
          <a:ln w="9525">
            <a:solidFill>
              <a:schemeClr val="tx1"/>
            </a:solidFill>
            <a:round/>
            <a:headEnd/>
            <a:tailEnd/>
          </a:ln>
        </p:spPr>
        <p:txBody>
          <a:bodyPr wrap="none" anchor="ctr"/>
          <a:lstStyle/>
          <a:p>
            <a:endParaRPr lang="en-US"/>
          </a:p>
        </p:txBody>
      </p:sp>
      <p:sp>
        <p:nvSpPr>
          <p:cNvPr id="26632" name="Oval 10"/>
          <p:cNvSpPr>
            <a:spLocks noChangeArrowheads="1"/>
          </p:cNvSpPr>
          <p:nvPr/>
        </p:nvSpPr>
        <p:spPr bwMode="auto">
          <a:xfrm>
            <a:off x="533400" y="4876800"/>
            <a:ext cx="609600" cy="609600"/>
          </a:xfrm>
          <a:prstGeom prst="ellipse">
            <a:avLst/>
          </a:prstGeom>
          <a:solidFill>
            <a:schemeClr val="accent1">
              <a:alpha val="47842"/>
            </a:schemeClr>
          </a:solidFill>
          <a:ln w="9525">
            <a:solidFill>
              <a:schemeClr val="tx1"/>
            </a:solidFill>
            <a:round/>
            <a:headEnd/>
            <a:tailEnd/>
          </a:ln>
        </p:spPr>
        <p:txBody>
          <a:bodyPr wrap="none" anchor="ctr"/>
          <a:lstStyle/>
          <a:p>
            <a:endParaRPr lang="en-US"/>
          </a:p>
        </p:txBody>
      </p:sp>
      <p:sp>
        <p:nvSpPr>
          <p:cNvPr id="26633" name="Oval 11"/>
          <p:cNvSpPr>
            <a:spLocks noChangeArrowheads="1"/>
          </p:cNvSpPr>
          <p:nvPr/>
        </p:nvSpPr>
        <p:spPr bwMode="auto">
          <a:xfrm>
            <a:off x="1905000" y="4343400"/>
            <a:ext cx="609600" cy="533400"/>
          </a:xfrm>
          <a:prstGeom prst="ellipse">
            <a:avLst/>
          </a:prstGeom>
          <a:solidFill>
            <a:schemeClr val="accent1">
              <a:alpha val="49019"/>
            </a:schemeClr>
          </a:solidFill>
          <a:ln w="9525">
            <a:solidFill>
              <a:schemeClr val="tx1"/>
            </a:solidFill>
            <a:round/>
            <a:headEnd/>
            <a:tailEnd/>
          </a:ln>
        </p:spPr>
        <p:txBody>
          <a:bodyPr wrap="none" anchor="ctr"/>
          <a:lstStyle/>
          <a:p>
            <a:endParaRPr lang="en-US"/>
          </a:p>
        </p:txBody>
      </p:sp>
      <p:sp>
        <p:nvSpPr>
          <p:cNvPr id="26634" name="Oval 12"/>
          <p:cNvSpPr>
            <a:spLocks noChangeArrowheads="1"/>
          </p:cNvSpPr>
          <p:nvPr/>
        </p:nvSpPr>
        <p:spPr bwMode="auto">
          <a:xfrm>
            <a:off x="1981200" y="2743200"/>
            <a:ext cx="457200" cy="457200"/>
          </a:xfrm>
          <a:prstGeom prst="ellipse">
            <a:avLst/>
          </a:prstGeom>
          <a:solidFill>
            <a:schemeClr val="accent1">
              <a:alpha val="45097"/>
            </a:schemeClr>
          </a:solidFill>
          <a:ln w="9525">
            <a:solidFill>
              <a:schemeClr val="tx1"/>
            </a:solidFill>
            <a:round/>
            <a:headEnd/>
            <a:tailEnd/>
          </a:ln>
        </p:spPr>
        <p:txBody>
          <a:bodyPr wrap="none" anchor="ctr"/>
          <a:lstStyle/>
          <a:p>
            <a:endParaRPr lang="en-US"/>
          </a:p>
        </p:txBody>
      </p:sp>
      <p:sp>
        <p:nvSpPr>
          <p:cNvPr id="26635" name="Oval 13"/>
          <p:cNvSpPr>
            <a:spLocks noChangeArrowheads="1"/>
          </p:cNvSpPr>
          <p:nvPr/>
        </p:nvSpPr>
        <p:spPr bwMode="auto">
          <a:xfrm>
            <a:off x="2133600" y="0"/>
            <a:ext cx="457200" cy="457200"/>
          </a:xfrm>
          <a:prstGeom prst="ellipse">
            <a:avLst/>
          </a:prstGeom>
          <a:solidFill>
            <a:schemeClr val="accent1">
              <a:alpha val="49019"/>
            </a:schemeClr>
          </a:solidFill>
          <a:ln w="9525">
            <a:solidFill>
              <a:schemeClr val="tx1"/>
            </a:solidFill>
            <a:round/>
            <a:headEnd/>
            <a:tailEnd/>
          </a:ln>
        </p:spPr>
        <p:txBody>
          <a:bodyPr wrap="none" anchor="ctr"/>
          <a:lstStyle/>
          <a:p>
            <a:endParaRPr lang="en-US"/>
          </a:p>
        </p:txBody>
      </p:sp>
      <p:sp>
        <p:nvSpPr>
          <p:cNvPr id="26636" name="Oval 14">
            <a:hlinkClick r:id="rId4"/>
          </p:cNvPr>
          <p:cNvSpPr>
            <a:spLocks noChangeArrowheads="1"/>
          </p:cNvSpPr>
          <p:nvPr/>
        </p:nvSpPr>
        <p:spPr bwMode="auto">
          <a:xfrm>
            <a:off x="1447800" y="5791200"/>
            <a:ext cx="1143000" cy="1066800"/>
          </a:xfrm>
          <a:prstGeom prst="ellipse">
            <a:avLst/>
          </a:prstGeom>
          <a:solidFill>
            <a:schemeClr val="accent1">
              <a:alpha val="38823"/>
            </a:schemeClr>
          </a:solidFill>
          <a:ln w="9525">
            <a:solidFill>
              <a:schemeClr val="tx1"/>
            </a:solidFill>
            <a:round/>
            <a:headEnd/>
            <a:tailEnd/>
          </a:ln>
        </p:spPr>
        <p:txBody>
          <a:bodyPr wrap="none" anchor="ct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ChangeArrowheads="1"/>
          </p:cNvSpPr>
          <p:nvPr/>
        </p:nvSpPr>
        <p:spPr bwMode="auto">
          <a:xfrm>
            <a:off x="0" y="0"/>
            <a:ext cx="9144000" cy="5715000"/>
          </a:xfrm>
          <a:prstGeom prst="rect">
            <a:avLst/>
          </a:prstGeom>
          <a:solidFill>
            <a:srgbClr val="84AAC2"/>
          </a:solidFill>
          <a:ln w="9525">
            <a:solidFill>
              <a:schemeClr val="tx1"/>
            </a:solidFill>
            <a:miter lim="800000"/>
            <a:headEnd/>
            <a:tailEnd/>
          </a:ln>
        </p:spPr>
        <p:txBody>
          <a:bodyPr wrap="none" anchor="ctr"/>
          <a:lstStyle/>
          <a:p>
            <a:endParaRPr lang="en-US"/>
          </a:p>
        </p:txBody>
      </p:sp>
      <p:sp>
        <p:nvSpPr>
          <p:cNvPr id="45058" name="Title 1"/>
          <p:cNvSpPr>
            <a:spLocks noGrp="1"/>
          </p:cNvSpPr>
          <p:nvPr>
            <p:ph type="title"/>
          </p:nvPr>
        </p:nvSpPr>
        <p:spPr>
          <a:xfrm>
            <a:off x="457200" y="5486400"/>
            <a:ext cx="8229600" cy="1143000"/>
          </a:xfrm>
        </p:spPr>
        <p:txBody>
          <a:bodyPr/>
          <a:lstStyle/>
          <a:p>
            <a:pPr eaLnBrk="1" hangingPunct="1"/>
            <a:r>
              <a:rPr lang="en-US" smtClean="0"/>
              <a:t>Build More Powerful RSS Feeds</a:t>
            </a:r>
          </a:p>
        </p:txBody>
      </p:sp>
      <p:pic>
        <p:nvPicPr>
          <p:cNvPr id="45059" name="Picture 6">
            <a:hlinkClick r:id="rId3"/>
          </p:cNvPr>
          <p:cNvPicPr>
            <a:picLocks noChangeAspect="1" noChangeArrowheads="1"/>
          </p:cNvPicPr>
          <p:nvPr/>
        </p:nvPicPr>
        <p:blipFill>
          <a:blip r:embed="rId4"/>
          <a:srcRect/>
          <a:stretch>
            <a:fillRect/>
          </a:stretch>
        </p:blipFill>
        <p:spPr bwMode="auto">
          <a:xfrm>
            <a:off x="255588" y="152400"/>
            <a:ext cx="4032250" cy="5486400"/>
          </a:xfrm>
          <a:prstGeom prst="rect">
            <a:avLst/>
          </a:prstGeom>
          <a:noFill/>
          <a:ln w="9525">
            <a:noFill/>
            <a:miter lim="800000"/>
            <a:headEnd/>
            <a:tailEnd/>
          </a:ln>
        </p:spPr>
      </p:pic>
      <p:grpSp>
        <p:nvGrpSpPr>
          <p:cNvPr id="45060" name="Group 13"/>
          <p:cNvGrpSpPr>
            <a:grpSpLocks/>
          </p:cNvGrpSpPr>
          <p:nvPr/>
        </p:nvGrpSpPr>
        <p:grpSpPr bwMode="auto">
          <a:xfrm>
            <a:off x="4724400" y="152400"/>
            <a:ext cx="4267200" cy="5486400"/>
            <a:chOff x="2832" y="0"/>
            <a:chExt cx="2928" cy="3572"/>
          </a:xfrm>
        </p:grpSpPr>
        <p:pic>
          <p:nvPicPr>
            <p:cNvPr id="45061" name="Picture 11"/>
            <p:cNvPicPr>
              <a:picLocks noChangeAspect="1" noChangeArrowheads="1"/>
            </p:cNvPicPr>
            <p:nvPr/>
          </p:nvPicPr>
          <p:blipFill>
            <a:blip r:embed="rId5"/>
            <a:srcRect/>
            <a:stretch>
              <a:fillRect/>
            </a:stretch>
          </p:blipFill>
          <p:spPr bwMode="auto">
            <a:xfrm>
              <a:off x="2832" y="0"/>
              <a:ext cx="2928" cy="2643"/>
            </a:xfrm>
            <a:prstGeom prst="rect">
              <a:avLst/>
            </a:prstGeom>
            <a:noFill/>
            <a:ln w="9525">
              <a:noFill/>
              <a:miter lim="800000"/>
              <a:headEnd/>
              <a:tailEnd/>
            </a:ln>
          </p:spPr>
        </p:pic>
        <p:pic>
          <p:nvPicPr>
            <p:cNvPr id="45062" name="Picture 12"/>
            <p:cNvPicPr>
              <a:picLocks noChangeAspect="1" noChangeArrowheads="1"/>
            </p:cNvPicPr>
            <p:nvPr/>
          </p:nvPicPr>
          <p:blipFill>
            <a:blip r:embed="rId6"/>
            <a:srcRect/>
            <a:stretch>
              <a:fillRect/>
            </a:stretch>
          </p:blipFill>
          <p:spPr bwMode="auto">
            <a:xfrm>
              <a:off x="2832" y="2640"/>
              <a:ext cx="2928" cy="932"/>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8" descr="372922633_9699572dda_b(1)"/>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47106" name="Title 1"/>
          <p:cNvSpPr>
            <a:spLocks noGrp="1"/>
          </p:cNvSpPr>
          <p:nvPr>
            <p:ph type="title" idx="4294967295"/>
          </p:nvPr>
        </p:nvSpPr>
        <p:spPr>
          <a:xfrm>
            <a:off x="0" y="0"/>
            <a:ext cx="8229600" cy="1143000"/>
          </a:xfrm>
        </p:spPr>
        <p:txBody>
          <a:bodyPr/>
          <a:lstStyle/>
          <a:p>
            <a:pPr algn="l" eaLnBrk="1" hangingPunct="1"/>
            <a:r>
              <a:rPr lang="en-US" smtClean="0">
                <a:solidFill>
                  <a:schemeClr val="bg1"/>
                </a:solidFill>
              </a:rPr>
              <a:t>Embedding Video</a:t>
            </a:r>
          </a:p>
        </p:txBody>
      </p:sp>
      <p:sp>
        <p:nvSpPr>
          <p:cNvPr id="47107" name="Text Box 9"/>
          <p:cNvSpPr txBox="1">
            <a:spLocks noChangeArrowheads="1"/>
          </p:cNvSpPr>
          <p:nvPr/>
        </p:nvSpPr>
        <p:spPr bwMode="auto">
          <a:xfrm>
            <a:off x="6553200" y="6477000"/>
            <a:ext cx="2590800" cy="274638"/>
          </a:xfrm>
          <a:prstGeom prst="rect">
            <a:avLst/>
          </a:prstGeom>
          <a:noFill/>
          <a:ln w="9525">
            <a:noFill/>
            <a:miter lim="800000"/>
            <a:headEnd/>
            <a:tailEnd/>
          </a:ln>
        </p:spPr>
        <p:txBody>
          <a:bodyPr>
            <a:spAutoFit/>
          </a:bodyPr>
          <a:lstStyle/>
          <a:p>
            <a:pPr algn="r">
              <a:spcBef>
                <a:spcPct val="50000"/>
              </a:spcBef>
            </a:pPr>
            <a:r>
              <a:rPr lang="en-US" sz="1200">
                <a:solidFill>
                  <a:schemeClr val="bg1"/>
                </a:solidFill>
                <a:latin typeface="Calibri" pitchFamily="34" charset="0"/>
              </a:rPr>
              <a:t>From Flickr User </a:t>
            </a:r>
            <a:r>
              <a:rPr lang="en-US" sz="1200" b="1">
                <a:solidFill>
                  <a:schemeClr val="bg1"/>
                </a:solidFill>
                <a:latin typeface="Calibri" pitchFamily="34" charset="0"/>
              </a:rPr>
              <a:t>puuikibeach</a:t>
            </a:r>
            <a:endParaRPr lang="en-US" sz="1200">
              <a:solidFill>
                <a:schemeClr val="bg1"/>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ChangeArrowheads="1"/>
          </p:cNvSpPr>
          <p:nvPr/>
        </p:nvSpPr>
        <p:spPr bwMode="auto">
          <a:xfrm>
            <a:off x="0" y="1143000"/>
            <a:ext cx="9144000" cy="5715000"/>
          </a:xfrm>
          <a:prstGeom prst="rect">
            <a:avLst/>
          </a:prstGeom>
          <a:solidFill>
            <a:srgbClr val="84AAC2"/>
          </a:solidFill>
          <a:ln w="9525">
            <a:solidFill>
              <a:schemeClr val="tx1"/>
            </a:solidFill>
            <a:miter lim="800000"/>
            <a:headEnd/>
            <a:tailEnd/>
          </a:ln>
        </p:spPr>
        <p:txBody>
          <a:bodyPr wrap="none" anchor="ctr"/>
          <a:lstStyle/>
          <a:p>
            <a:endParaRPr lang="en-US"/>
          </a:p>
        </p:txBody>
      </p:sp>
      <p:sp>
        <p:nvSpPr>
          <p:cNvPr id="49154" name="Title 1"/>
          <p:cNvSpPr>
            <a:spLocks noGrp="1"/>
          </p:cNvSpPr>
          <p:nvPr>
            <p:ph type="title"/>
          </p:nvPr>
        </p:nvSpPr>
        <p:spPr/>
        <p:txBody>
          <a:bodyPr/>
          <a:lstStyle/>
          <a:p>
            <a:pPr eaLnBrk="1" hangingPunct="1"/>
            <a:r>
              <a:rPr lang="en-US" smtClean="0"/>
              <a:t>Oh the Mobile Possibilities!</a:t>
            </a:r>
          </a:p>
        </p:txBody>
      </p:sp>
      <p:pic>
        <p:nvPicPr>
          <p:cNvPr id="49157" name="Picture 5" descr="Mobile1"/>
          <p:cNvPicPr>
            <a:picLocks noChangeAspect="1" noChangeArrowheads="1"/>
          </p:cNvPicPr>
          <p:nvPr/>
        </p:nvPicPr>
        <p:blipFill>
          <a:blip r:embed="rId3"/>
          <a:srcRect/>
          <a:stretch>
            <a:fillRect/>
          </a:stretch>
        </p:blipFill>
        <p:spPr bwMode="auto">
          <a:xfrm>
            <a:off x="358775" y="1371600"/>
            <a:ext cx="3667125" cy="5181600"/>
          </a:xfrm>
          <a:prstGeom prst="rect">
            <a:avLst/>
          </a:prstGeom>
          <a:noFill/>
          <a:ln w="9525">
            <a:noFill/>
            <a:miter lim="800000"/>
            <a:headEnd/>
            <a:tailEnd/>
          </a:ln>
        </p:spPr>
      </p:pic>
      <p:pic>
        <p:nvPicPr>
          <p:cNvPr id="49158" name="Picture 6" descr="Mobile2"/>
          <p:cNvPicPr>
            <a:picLocks noChangeAspect="1" noChangeArrowheads="1"/>
          </p:cNvPicPr>
          <p:nvPr/>
        </p:nvPicPr>
        <p:blipFill>
          <a:blip r:embed="rId4"/>
          <a:srcRect/>
          <a:stretch>
            <a:fillRect/>
          </a:stretch>
        </p:blipFill>
        <p:spPr bwMode="auto">
          <a:xfrm>
            <a:off x="1644650" y="1371600"/>
            <a:ext cx="3656013" cy="5181600"/>
          </a:xfrm>
          <a:prstGeom prst="rect">
            <a:avLst/>
          </a:prstGeom>
          <a:noFill/>
          <a:ln w="9525">
            <a:noFill/>
            <a:miter lim="800000"/>
            <a:headEnd/>
            <a:tailEnd/>
          </a:ln>
        </p:spPr>
      </p:pic>
      <p:pic>
        <p:nvPicPr>
          <p:cNvPr id="49159" name="Picture 7" descr="Mobile3"/>
          <p:cNvPicPr>
            <a:picLocks noChangeAspect="1" noChangeArrowheads="1"/>
          </p:cNvPicPr>
          <p:nvPr/>
        </p:nvPicPr>
        <p:blipFill>
          <a:blip r:embed="rId5"/>
          <a:srcRect/>
          <a:stretch>
            <a:fillRect/>
          </a:stretch>
        </p:blipFill>
        <p:spPr bwMode="auto">
          <a:xfrm>
            <a:off x="3276600" y="1371600"/>
            <a:ext cx="3562350" cy="5181600"/>
          </a:xfrm>
          <a:prstGeom prst="rect">
            <a:avLst/>
          </a:prstGeom>
          <a:noFill/>
          <a:ln w="9525">
            <a:noFill/>
            <a:miter lim="800000"/>
            <a:headEnd/>
            <a:tailEnd/>
          </a:ln>
        </p:spPr>
      </p:pic>
      <p:pic>
        <p:nvPicPr>
          <p:cNvPr id="49160" name="Picture 8" descr="Mobile4"/>
          <p:cNvPicPr>
            <a:picLocks noChangeAspect="1" noChangeArrowheads="1"/>
          </p:cNvPicPr>
          <p:nvPr/>
        </p:nvPicPr>
        <p:blipFill>
          <a:blip r:embed="rId6"/>
          <a:srcRect/>
          <a:stretch>
            <a:fillRect/>
          </a:stretch>
        </p:blipFill>
        <p:spPr bwMode="auto">
          <a:xfrm>
            <a:off x="5127625" y="1371600"/>
            <a:ext cx="3792538" cy="518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49157"/>
                                        </p:tgtEl>
                                      </p:cBhvr>
                                    </p:animEffect>
                                    <p:set>
                                      <p:cBhvr>
                                        <p:cTn id="7" dur="1" fill="hold">
                                          <p:stCondLst>
                                            <p:cond delay="1999"/>
                                          </p:stCondLst>
                                        </p:cTn>
                                        <p:tgtEl>
                                          <p:spTgt spid="49157"/>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9158"/>
                                        </p:tgtEl>
                                        <p:attrNameLst>
                                          <p:attrName>style.visibility</p:attrName>
                                        </p:attrNameLst>
                                      </p:cBhvr>
                                      <p:to>
                                        <p:strVal val="visible"/>
                                      </p:to>
                                    </p:set>
                                    <p:animEffect transition="in" filter="fade">
                                      <p:cBhvr>
                                        <p:cTn id="10" dur="2000"/>
                                        <p:tgtEl>
                                          <p:spTgt spid="491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000"/>
                                        <p:tgtEl>
                                          <p:spTgt spid="49158"/>
                                        </p:tgtEl>
                                      </p:cBhvr>
                                    </p:animEffect>
                                    <p:set>
                                      <p:cBhvr>
                                        <p:cTn id="15" dur="1" fill="hold">
                                          <p:stCondLst>
                                            <p:cond delay="1999"/>
                                          </p:stCondLst>
                                        </p:cTn>
                                        <p:tgtEl>
                                          <p:spTgt spid="4915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49159"/>
                                        </p:tgtEl>
                                        <p:attrNameLst>
                                          <p:attrName>style.visibility</p:attrName>
                                        </p:attrNameLst>
                                      </p:cBhvr>
                                      <p:to>
                                        <p:strVal val="visible"/>
                                      </p:to>
                                    </p:set>
                                    <p:animEffect transition="in" filter="fade">
                                      <p:cBhvr>
                                        <p:cTn id="18" dur="2000"/>
                                        <p:tgtEl>
                                          <p:spTgt spid="491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2000"/>
                                        <p:tgtEl>
                                          <p:spTgt spid="49159"/>
                                        </p:tgtEl>
                                      </p:cBhvr>
                                    </p:animEffect>
                                    <p:set>
                                      <p:cBhvr>
                                        <p:cTn id="23" dur="1" fill="hold">
                                          <p:stCondLst>
                                            <p:cond delay="1999"/>
                                          </p:stCondLst>
                                        </p:cTn>
                                        <p:tgtEl>
                                          <p:spTgt spid="49159"/>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9160"/>
                                        </p:tgtEl>
                                        <p:attrNameLst>
                                          <p:attrName>style.visibility</p:attrName>
                                        </p:attrNameLst>
                                      </p:cBhvr>
                                      <p:to>
                                        <p:strVal val="visible"/>
                                      </p:to>
                                    </p:set>
                                    <p:animEffect transition="in" filter="fade">
                                      <p:cBhvr>
                                        <p:cTn id="26" dur="2000"/>
                                        <p:tgtEl>
                                          <p:spTgt spid="49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536"/>
            <a:ext cx="8229600" cy="1143000"/>
          </a:xfrm>
        </p:spPr>
        <p:txBody>
          <a:bodyPr>
            <a:normAutofit fontScale="90000"/>
          </a:bodyPr>
          <a:lstStyle/>
          <a:p>
            <a:pPr marL="54864" eaLnBrk="1" fontAlgn="auto" hangingPunct="1">
              <a:spcAft>
                <a:spcPts val="0"/>
              </a:spcAft>
              <a:defRPr/>
            </a:pPr>
            <a:r>
              <a:rPr lang="en-US" dirty="0" smtClean="0">
                <a:solidFill>
                  <a:schemeClr val="tx2">
                    <a:tint val="100000"/>
                    <a:shade val="90000"/>
                    <a:satMod val="250000"/>
                    <a:alpha val="100000"/>
                  </a:schemeClr>
                </a:solidFill>
              </a:rPr>
              <a:t>Jason Puckett</a:t>
            </a:r>
            <a:br>
              <a:rPr lang="en-US" dirty="0" smtClean="0">
                <a:solidFill>
                  <a:schemeClr val="tx2">
                    <a:tint val="100000"/>
                    <a:shade val="90000"/>
                    <a:satMod val="250000"/>
                    <a:alpha val="100000"/>
                  </a:schemeClr>
                </a:solidFill>
              </a:rPr>
            </a:br>
            <a:r>
              <a:rPr lang="en-US" dirty="0" smtClean="0">
                <a:solidFill>
                  <a:schemeClr val="tx2">
                    <a:tint val="100000"/>
                    <a:shade val="90000"/>
                    <a:satMod val="250000"/>
                    <a:alpha val="100000"/>
                  </a:schemeClr>
                </a:solidFill>
              </a:rPr>
              <a:t>Communication Librarian</a:t>
            </a:r>
            <a:endParaRPr lang="en-US" dirty="0">
              <a:solidFill>
                <a:schemeClr val="tx2">
                  <a:tint val="100000"/>
                  <a:shade val="90000"/>
                  <a:satMod val="250000"/>
                  <a:alpha val="100000"/>
                </a:schemeClr>
              </a:solidFill>
            </a:endParaRPr>
          </a:p>
        </p:txBody>
      </p:sp>
      <p:sp>
        <p:nvSpPr>
          <p:cNvPr id="51202" name="Content Placeholder 3"/>
          <p:cNvSpPr>
            <a:spLocks noGrp="1"/>
          </p:cNvSpPr>
          <p:nvPr>
            <p:ph idx="1"/>
          </p:nvPr>
        </p:nvSpPr>
        <p:spPr/>
        <p:txBody>
          <a:bodyPr/>
          <a:lstStyle/>
          <a:p>
            <a:pPr eaLnBrk="1" hangingPunct="1"/>
            <a:r>
              <a:rPr lang="en-US" smtClean="0"/>
              <a:t>Email me: jpuckett@gsu.edu</a:t>
            </a:r>
          </a:p>
          <a:p>
            <a:pPr eaLnBrk="1" hangingPunct="1"/>
            <a:endParaRPr lang="en-US" smtClean="0"/>
          </a:p>
          <a:p>
            <a:pPr eaLnBrk="1" hangingPunct="1"/>
            <a:r>
              <a:rPr lang="en-US" smtClean="0"/>
              <a:t>Research guide: research.library.gsu.edu/jour3950</a:t>
            </a:r>
          </a:p>
          <a:p>
            <a:pPr eaLnBrk="1" hangingPunct="1"/>
            <a:endParaRPr lang="en-US" smtClean="0"/>
          </a:p>
          <a:p>
            <a:pPr eaLnBrk="1" hangingPunct="1"/>
            <a:r>
              <a:rPr lang="en-US" smtClean="0"/>
              <a:t>Office hours: 1044 One Park Place</a:t>
            </a:r>
            <a:br>
              <a:rPr lang="en-US" smtClean="0"/>
            </a:br>
            <a:r>
              <a:rPr lang="en-US" smtClean="0"/>
              <a:t>Tues 1-2pm, Wed 11am-12pm</a:t>
            </a:r>
            <a:br>
              <a:rPr lang="en-US" smtClean="0"/>
            </a:br>
            <a:r>
              <a:rPr lang="en-US" smtClean="0"/>
              <a:t>or by appt 5</a:t>
            </a:r>
            <a:r>
              <a:rPr lang="en-US" baseline="30000" smtClean="0"/>
              <a:t>th</a:t>
            </a:r>
            <a:r>
              <a:rPr lang="en-US" smtClean="0"/>
              <a:t> floor Lib South</a:t>
            </a:r>
          </a:p>
        </p:txBody>
      </p:sp>
      <p:pic>
        <p:nvPicPr>
          <p:cNvPr id="51203" name="Picture 2"/>
          <p:cNvPicPr>
            <a:picLocks noChangeAspect="1" noChangeArrowheads="1"/>
          </p:cNvPicPr>
          <p:nvPr/>
        </p:nvPicPr>
        <p:blipFill>
          <a:blip r:embed="rId3"/>
          <a:srcRect/>
          <a:stretch>
            <a:fillRect/>
          </a:stretch>
        </p:blipFill>
        <p:spPr bwMode="auto">
          <a:xfrm>
            <a:off x="7162800" y="4876800"/>
            <a:ext cx="1836738" cy="1836738"/>
          </a:xfrm>
          <a:prstGeom prst="rect">
            <a:avLst/>
          </a:prstGeom>
          <a:noFill/>
          <a:ln w="9525">
            <a:noFill/>
            <a:miter lim="800000"/>
            <a:headEnd/>
            <a:tailEnd/>
          </a:ln>
        </p:spPr>
      </p:pic>
      <p:grpSp>
        <p:nvGrpSpPr>
          <p:cNvPr id="4" name="Group 3"/>
          <p:cNvGrpSpPr>
            <a:grpSpLocks/>
          </p:cNvGrpSpPr>
          <p:nvPr/>
        </p:nvGrpSpPr>
        <p:grpSpPr bwMode="auto">
          <a:xfrm>
            <a:off x="7315200" y="1981200"/>
            <a:ext cx="1295400" cy="2854325"/>
            <a:chOff x="7315200" y="1981200"/>
            <a:chExt cx="1295400" cy="2854325"/>
          </a:xfrm>
        </p:grpSpPr>
        <p:sp>
          <p:nvSpPr>
            <p:cNvPr id="5" name="Rounded Rectangle 4"/>
            <p:cNvSpPr/>
            <p:nvPr/>
          </p:nvSpPr>
          <p:spPr>
            <a:xfrm>
              <a:off x="7315200" y="1981200"/>
              <a:ext cx="1295400" cy="1447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QR code with a link to my guide</a:t>
              </a:r>
            </a:p>
          </p:txBody>
        </p:sp>
        <p:sp>
          <p:nvSpPr>
            <p:cNvPr id="3" name="Right Arrow 2"/>
            <p:cNvSpPr/>
            <p:nvPr/>
          </p:nvSpPr>
          <p:spPr>
            <a:xfrm rot="4011427">
              <a:off x="7324726" y="3770312"/>
              <a:ext cx="1295400" cy="8350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2" descr="http://farm1.static.flickr.com/230/522073924_1fd3d74121_b.jpg"/>
          <p:cNvPicPr>
            <a:picLocks noChangeAspect="1" noChangeArrowheads="1"/>
          </p:cNvPicPr>
          <p:nvPr/>
        </p:nvPicPr>
        <p:blipFill>
          <a:blip r:embed="rId3"/>
          <a:srcRect/>
          <a:stretch>
            <a:fillRect/>
          </a:stretch>
        </p:blipFill>
        <p:spPr bwMode="auto">
          <a:xfrm>
            <a:off x="-22225" y="-53975"/>
            <a:ext cx="9217025" cy="6911975"/>
          </a:xfrm>
          <a:prstGeom prst="rect">
            <a:avLst/>
          </a:prstGeom>
          <a:noFill/>
          <a:ln w="9525">
            <a:noFill/>
            <a:miter lim="800000"/>
            <a:headEnd/>
            <a:tailEnd/>
          </a:ln>
        </p:spPr>
      </p:pic>
      <p:sp>
        <p:nvSpPr>
          <p:cNvPr id="4" name="Title 1"/>
          <p:cNvSpPr>
            <a:spLocks noGrp="1"/>
          </p:cNvSpPr>
          <p:nvPr>
            <p:ph type="title" idx="4294967295"/>
          </p:nvPr>
        </p:nvSpPr>
        <p:spPr>
          <a:xfrm>
            <a:off x="2624138" y="76200"/>
            <a:ext cx="5943600" cy="990600"/>
          </a:xfrm>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smtClean="0"/>
              <a:t> _____ __ ___ __________</a:t>
            </a:r>
          </a:p>
        </p:txBody>
      </p:sp>
      <p:sp>
        <p:nvSpPr>
          <p:cNvPr id="6" name="Title 1"/>
          <p:cNvSpPr>
            <a:spLocks noGrp="1"/>
          </p:cNvSpPr>
          <p:nvPr>
            <p:ph type="title"/>
          </p:nvPr>
        </p:nvSpPr>
        <p:spPr>
          <a:xfrm>
            <a:off x="2624138" y="76200"/>
            <a:ext cx="5943600" cy="990600"/>
          </a:xfrm>
          <a:solidFill>
            <a:schemeClr val="bg1"/>
          </a:solidFill>
          <a:ln w="25400" cap="flat" algn="ctr">
            <a:solidFill>
              <a:schemeClr val="tx1"/>
            </a:solidFill>
          </a:ln>
        </p:spPr>
        <p:txBody>
          <a:bodyPr/>
          <a:lstStyle/>
          <a:p>
            <a:pPr eaLnBrk="1" hangingPunct="1">
              <a:defRPr/>
            </a:pPr>
            <a:r>
              <a:rPr lang="en-US" dirty="0" smtClean="0">
                <a:solidFill>
                  <a:schemeClr val="dk1"/>
                </a:solidFill>
                <a:latin typeface="+mn-lt"/>
                <a:ea typeface="+mn-ea"/>
                <a:cs typeface="+mn-cs"/>
              </a:rPr>
              <a:t>Tailor to the assignment</a:t>
            </a:r>
          </a:p>
        </p:txBody>
      </p:sp>
      <p:sp>
        <p:nvSpPr>
          <p:cNvPr id="56322" name="Content Placeholder 2"/>
          <p:cNvSpPr>
            <a:spLocks noGrp="1"/>
          </p:cNvSpPr>
          <p:nvPr>
            <p:ph idx="1"/>
          </p:nvPr>
        </p:nvSpPr>
        <p:spPr>
          <a:xfrm>
            <a:off x="457200" y="1219200"/>
            <a:ext cx="6324600" cy="2362200"/>
          </a:xfrm>
        </p:spPr>
        <p:style>
          <a:lnRef idx="2">
            <a:schemeClr val="dk1"/>
          </a:lnRef>
          <a:fillRef idx="1">
            <a:schemeClr val="lt1"/>
          </a:fillRef>
          <a:effectRef idx="0">
            <a:schemeClr val="dk1"/>
          </a:effectRef>
          <a:fontRef idx="minor">
            <a:schemeClr val="dk1"/>
          </a:fontRef>
        </p:style>
        <p:txBody>
          <a:bodyPr>
            <a:normAutofit fontScale="77500" lnSpcReduction="20000"/>
          </a:bodyPr>
          <a:lstStyle/>
          <a:p>
            <a:pPr eaLnBrk="1" hangingPunct="1">
              <a:defRPr/>
            </a:pPr>
            <a:r>
              <a:rPr lang="en-US" dirty="0" smtClean="0"/>
              <a:t>“students do not connect with general subject guides, but do find use for guides that are focused on specific courses”</a:t>
            </a:r>
          </a:p>
          <a:p>
            <a:pPr eaLnBrk="1" hangingPunct="1">
              <a:defRPr/>
            </a:pPr>
            <a:r>
              <a:rPr lang="en-US" dirty="0" smtClean="0"/>
              <a:t>“presenting sources based on a discipline was not helpful for students as the students did not understand what a discipline really was”</a:t>
            </a:r>
            <a:r>
              <a:rPr lang="en-US" baseline="30000" dirty="0" smtClean="0"/>
              <a:t>1</a:t>
            </a:r>
          </a:p>
        </p:txBody>
      </p:sp>
      <p:sp>
        <p:nvSpPr>
          <p:cNvPr id="2" name="TextBox 1"/>
          <p:cNvSpPr txBox="1"/>
          <p:nvPr/>
        </p:nvSpPr>
        <p:spPr>
          <a:xfrm>
            <a:off x="3581400" y="2819400"/>
            <a:ext cx="5257800" cy="2652713"/>
          </a:xfrm>
          <a:prstGeom prst="rect">
            <a:avLst/>
          </a:prstGeom>
          <a:ln>
            <a:headEnd/>
            <a:tailEnd/>
          </a:ln>
        </p:spPr>
        <p:style>
          <a:lnRef idx="2">
            <a:schemeClr val="dk1"/>
          </a:lnRef>
          <a:fillRef idx="1">
            <a:schemeClr val="lt1"/>
          </a:fillRef>
          <a:effectRef idx="0">
            <a:schemeClr val="dk1"/>
          </a:effectRef>
          <a:fontRef idx="minor">
            <a:schemeClr val="dk1"/>
          </a:fontRef>
        </p:style>
        <p:txBody>
          <a:bodyPr>
            <a:normAutofit fontScale="77500" lnSpcReduction="20000"/>
          </a:bodyPr>
          <a:lstStyle>
            <a:lvl1pPr marL="342900" indent="-342900">
              <a:spcBef>
                <a:spcPct val="20000"/>
              </a:spcBef>
              <a:buFont typeface="Arial" charset="0"/>
              <a:buChar char="•"/>
              <a:defRPr sz="3200">
                <a:latin typeface="+mn-lt"/>
              </a:defRPr>
            </a:lvl1pPr>
            <a:lvl2pPr marL="742950" indent="-285750">
              <a:spcBef>
                <a:spcPct val="20000"/>
              </a:spcBef>
              <a:buFont typeface="Arial" charset="0"/>
              <a:buChar char="–"/>
              <a:defRPr sz="2800">
                <a:latin typeface="+mn-lt"/>
              </a:defRPr>
            </a:lvl2pPr>
            <a:lvl3pPr marL="1143000" indent="-228600">
              <a:spcBef>
                <a:spcPct val="20000"/>
              </a:spcBef>
              <a:buFont typeface="Arial" charset="0"/>
              <a:buChar char="•"/>
              <a:defRPr sz="2400">
                <a:latin typeface="+mn-lt"/>
              </a:defRPr>
            </a:lvl3pPr>
            <a:lvl4pPr marL="1600200" indent="-228600">
              <a:spcBef>
                <a:spcPct val="20000"/>
              </a:spcBef>
              <a:buFont typeface="Arial" charset="0"/>
              <a:buChar char="–"/>
              <a:defRPr sz="2000">
                <a:latin typeface="+mn-lt"/>
              </a:defRPr>
            </a:lvl4pPr>
            <a:lvl5pPr marL="2057400" indent="-228600">
              <a:spcBef>
                <a:spcPct val="20000"/>
              </a:spcBef>
              <a:buFont typeface="Arial" charset="0"/>
              <a:buChar char="»"/>
              <a:defRPr sz="2000">
                <a:latin typeface="+mn-lt"/>
              </a:defRPr>
            </a:lvl5pPr>
            <a:lvl6pPr marL="2514600" indent="-228600">
              <a:spcBef>
                <a:spcPct val="20000"/>
              </a:spcBef>
              <a:buFont typeface="Arial" pitchFamily="34" charset="0"/>
              <a:buChar char="•"/>
              <a:defRPr sz="2000">
                <a:latin typeface="+mn-lt"/>
              </a:defRPr>
            </a:lvl6pPr>
            <a:lvl7pPr marL="2971800" indent="-228600">
              <a:spcBef>
                <a:spcPct val="20000"/>
              </a:spcBef>
              <a:buFont typeface="Arial" pitchFamily="34" charset="0"/>
              <a:buChar char="•"/>
              <a:defRPr sz="2000">
                <a:latin typeface="+mn-lt"/>
              </a:defRPr>
            </a:lvl7pPr>
            <a:lvl8pPr marL="3429000" indent="-228600">
              <a:spcBef>
                <a:spcPct val="20000"/>
              </a:spcBef>
              <a:buFont typeface="Arial" pitchFamily="34" charset="0"/>
              <a:buChar char="•"/>
              <a:defRPr sz="2000">
                <a:latin typeface="+mn-lt"/>
              </a:defRPr>
            </a:lvl8pPr>
            <a:lvl9pPr marL="3886200" indent="-228600">
              <a:spcBef>
                <a:spcPct val="20000"/>
              </a:spcBef>
              <a:buFont typeface="Arial" pitchFamily="34" charset="0"/>
              <a:buChar char="•"/>
              <a:defRPr sz="2000">
                <a:latin typeface="+mn-lt"/>
              </a:defRPr>
            </a:lvl9pPr>
          </a:lstStyle>
          <a:p>
            <a:pPr>
              <a:defRPr/>
            </a:pPr>
            <a:r>
              <a:rPr lang="en-US" dirty="0"/>
              <a:t>“course management systems … create learning environments tailored specifically to the needs of the students enrolled in a course</a:t>
            </a:r>
            <a:r>
              <a:rPr lang="en-US" dirty="0" smtClean="0"/>
              <a:t>”</a:t>
            </a:r>
            <a:endParaRPr lang="en-US" dirty="0"/>
          </a:p>
          <a:p>
            <a:pPr>
              <a:defRPr/>
            </a:pPr>
            <a:r>
              <a:rPr lang="en-US" dirty="0"/>
              <a:t>“undergraduate students’ mental model is one focused on courses and coursework, rather than disciplines”</a:t>
            </a:r>
            <a:r>
              <a:rPr lang="en-US" baseline="30000" dirty="0"/>
              <a:t>2</a:t>
            </a:r>
          </a:p>
        </p:txBody>
      </p:sp>
      <p:sp>
        <p:nvSpPr>
          <p:cNvPr id="3" name="Rectangle 2"/>
          <p:cNvSpPr/>
          <p:nvPr/>
        </p:nvSpPr>
        <p:spPr>
          <a:xfrm>
            <a:off x="304800" y="5715000"/>
            <a:ext cx="8229600" cy="881063"/>
          </a:xfrm>
          <a:prstGeom prst="rect">
            <a:avLst/>
          </a:prstGeom>
          <a:ln>
            <a:noFill/>
          </a:ln>
        </p:spPr>
        <p:style>
          <a:lnRef idx="2">
            <a:schemeClr val="dk1"/>
          </a:lnRef>
          <a:fillRef idx="1">
            <a:schemeClr val="lt1"/>
          </a:fillRef>
          <a:effectRef idx="0">
            <a:schemeClr val="dk1"/>
          </a:effectRef>
          <a:fontRef idx="minor">
            <a:schemeClr val="dk1"/>
          </a:fontRef>
        </p:style>
        <p:txBody>
          <a:bodyPr>
            <a:normAutofit fontScale="62500" lnSpcReduction="20000"/>
          </a:bodyPr>
          <a:lstStyle/>
          <a:p>
            <a:pPr>
              <a:defRPr/>
            </a:pPr>
            <a:r>
              <a:rPr lang="en-US" baseline="30000" dirty="0"/>
              <a:t>1</a:t>
            </a:r>
            <a:r>
              <a:rPr lang="en-US" dirty="0"/>
              <a:t>Roberts, S., &amp; Hunter, D. (2011). New Library, New Librarian, New Student: Using LibGuides to Reach the Virtual Student. </a:t>
            </a:r>
            <a:r>
              <a:rPr lang="en-US" i="1" dirty="0"/>
              <a:t>Journal of Library &amp; Information Services in Distance Learning</a:t>
            </a:r>
            <a:r>
              <a:rPr lang="en-US" dirty="0"/>
              <a:t>, </a:t>
            </a:r>
            <a:r>
              <a:rPr lang="en-US" i="1" dirty="0"/>
              <a:t>5</a:t>
            </a:r>
            <a:r>
              <a:rPr lang="en-US" dirty="0"/>
              <a:t>(1/2), 67-75. doi:10.1080/1533290X.2011.570552</a:t>
            </a:r>
          </a:p>
          <a:p>
            <a:pPr>
              <a:defRPr/>
            </a:pPr>
            <a:endParaRPr lang="en-US" dirty="0"/>
          </a:p>
          <a:p>
            <a:pPr>
              <a:defRPr/>
            </a:pPr>
            <a:r>
              <a:rPr lang="en-US" baseline="30000" dirty="0"/>
              <a:t>2</a:t>
            </a:r>
            <a:r>
              <a:rPr lang="en-US" dirty="0"/>
              <a:t>Reeb, B., &amp; Gibbons, S. (2004). Students, Librarians, and Subject Guides: Improving a Poor Rate of Return. </a:t>
            </a:r>
            <a:r>
              <a:rPr lang="en-US" i="1" dirty="0"/>
              <a:t>Portal : Libraries and the Academy</a:t>
            </a:r>
            <a:r>
              <a:rPr lang="en-US" dirty="0"/>
              <a:t>, </a:t>
            </a:r>
            <a:r>
              <a:rPr lang="en-US" i="1" dirty="0"/>
              <a:t>4</a:t>
            </a:r>
            <a:r>
              <a:rPr lang="en-US" dirty="0"/>
              <a:t>(1), 123-130.</a:t>
            </a:r>
          </a:p>
        </p:txBody>
      </p:sp>
      <p:sp>
        <p:nvSpPr>
          <p:cNvPr id="53255" name="Rectangle 3"/>
          <p:cNvSpPr>
            <a:spLocks noChangeArrowheads="1"/>
          </p:cNvSpPr>
          <p:nvPr/>
        </p:nvSpPr>
        <p:spPr bwMode="auto">
          <a:xfrm>
            <a:off x="6342063" y="6596063"/>
            <a:ext cx="2878137" cy="261937"/>
          </a:xfrm>
          <a:prstGeom prst="rect">
            <a:avLst/>
          </a:prstGeom>
          <a:noFill/>
          <a:ln w="9525">
            <a:noFill/>
            <a:miter lim="800000"/>
            <a:headEnd/>
            <a:tailEnd/>
          </a:ln>
        </p:spPr>
        <p:txBody>
          <a:bodyPr wrap="none">
            <a:spAutoFit/>
          </a:bodyPr>
          <a:lstStyle/>
          <a:p>
            <a:pPr algn="r"/>
            <a:r>
              <a:rPr lang="en-US" sz="1100"/>
              <a:t>flickr.com/photos/heartindustry/522073924</a:t>
            </a:r>
          </a:p>
        </p:txBody>
      </p:sp>
      <p:sp>
        <p:nvSpPr>
          <p:cNvPr id="5" name="TextBox 4"/>
          <p:cNvSpPr txBox="1"/>
          <p:nvPr/>
        </p:nvSpPr>
        <p:spPr>
          <a:xfrm>
            <a:off x="1600200" y="2635250"/>
            <a:ext cx="4876800" cy="1200150"/>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a:defRPr/>
            </a:pPr>
            <a:r>
              <a:rPr lang="en-US" dirty="0"/>
              <a:t>Examples</a:t>
            </a:r>
            <a:endParaRPr lang="en-US" dirty="0">
              <a:hlinkClick r:id="rId4"/>
            </a:endParaRPr>
          </a:p>
          <a:p>
            <a:pPr marL="285750" indent="-285750">
              <a:buFont typeface="Arial" pitchFamily="34" charset="0"/>
              <a:buChar char="•"/>
              <a:defRPr/>
            </a:pPr>
            <a:r>
              <a:rPr lang="en-US" dirty="0">
                <a:hlinkClick r:id="rId4"/>
              </a:rPr>
              <a:t>http://research.library.gsu.edu/sw7200</a:t>
            </a:r>
            <a:endParaRPr lang="en-US" dirty="0"/>
          </a:p>
          <a:p>
            <a:pPr marL="285750" indent="-285750">
              <a:buFont typeface="Arial" pitchFamily="34" charset="0"/>
              <a:buChar char="•"/>
              <a:defRPr/>
            </a:pPr>
            <a:r>
              <a:rPr lang="en-US" dirty="0">
                <a:hlinkClick r:id="rId5"/>
              </a:rPr>
              <a:t>http://research.library.gsu.edu/jour1000</a:t>
            </a:r>
            <a:endParaRPr lang="en-US" dirty="0"/>
          </a:p>
          <a:p>
            <a:pPr marL="285750" indent="-285750">
              <a:buFont typeface="Arial" pitchFamily="34" charset="0"/>
              <a:buChar char="•"/>
              <a:defRPr/>
            </a:pPr>
            <a:r>
              <a:rPr lang="en-US" dirty="0">
                <a:hlinkClick r:id="rId6"/>
              </a:rPr>
              <a:t>http://research.library.gsu.edu/jour4800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2">
                                            <p:bg/>
                                          </p:spTgt>
                                        </p:tgtEl>
                                        <p:attrNameLst>
                                          <p:attrName>style.visibility</p:attrName>
                                        </p:attrNameLst>
                                      </p:cBhvr>
                                      <p:to>
                                        <p:strVal val="visible"/>
                                      </p:to>
                                    </p:set>
                                    <p:animEffect transition="in" filter="fade">
                                      <p:cBhvr>
                                        <p:cTn id="7" dur="500"/>
                                        <p:tgtEl>
                                          <p:spTgt spid="5632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322">
                                            <p:txEl>
                                              <p:pRg st="0" end="0"/>
                                            </p:txEl>
                                          </p:spTgt>
                                        </p:tgtEl>
                                        <p:attrNameLst>
                                          <p:attrName>style.visibility</p:attrName>
                                        </p:attrNameLst>
                                      </p:cBhvr>
                                      <p:to>
                                        <p:strVal val="visible"/>
                                      </p:to>
                                    </p:set>
                                    <p:animEffect transition="in" filter="fade">
                                      <p:cBhvr>
                                        <p:cTn id="10" dur="500"/>
                                        <p:tgtEl>
                                          <p:spTgt spid="5632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6322">
                                            <p:txEl>
                                              <p:pRg st="1" end="1"/>
                                            </p:txEl>
                                          </p:spTgt>
                                        </p:tgtEl>
                                        <p:attrNameLst>
                                          <p:attrName>style.visibility</p:attrName>
                                        </p:attrNameLst>
                                      </p:cBhvr>
                                      <p:to>
                                        <p:strVal val="visible"/>
                                      </p:to>
                                    </p:set>
                                    <p:animEffect transition="in" filter="fade">
                                      <p:cBhvr>
                                        <p:cTn id="15" dur="500"/>
                                        <p:tgtEl>
                                          <p:spTgt spid="5632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bg/>
                                          </p:spTgt>
                                        </p:tgtEl>
                                        <p:attrNameLst>
                                          <p:attrName>style.visibility</p:attrName>
                                        </p:attrNameLst>
                                      </p:cBhvr>
                                      <p:to>
                                        <p:strVal val="visible"/>
                                      </p:to>
                                    </p:set>
                                    <p:animEffect transition="in" filter="fade">
                                      <p:cBhvr>
                                        <p:cTn id="20" dur="500"/>
                                        <p:tgtEl>
                                          <p:spTgt spid="2">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fade">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txEl>
                                              <p:pRg st="1" end="1"/>
                                            </p:txEl>
                                          </p:spTgt>
                                        </p:tgtEl>
                                        <p:attrNameLst>
                                          <p:attrName>style.visibility</p:attrName>
                                        </p:attrNameLst>
                                      </p:cBhvr>
                                      <p:to>
                                        <p:strVal val="visible"/>
                                      </p:to>
                                    </p:set>
                                    <p:animEffect transition="in" filter="fade">
                                      <p:cBhvr>
                                        <p:cTn id="28" dur="500"/>
                                        <p:tgtEl>
                                          <p:spTgt spid="2">
                                            <p:txEl>
                                              <p:pRg st="1" end="1"/>
                                            </p:txEl>
                                          </p:spTgt>
                                        </p:tgtEl>
                                      </p:cBhvr>
                                    </p:animEffect>
                                  </p:childTnLst>
                                </p:cTn>
                              </p:par>
                            </p:childTnLst>
                          </p:cTn>
                        </p:par>
                        <p:par>
                          <p:cTn id="29" fill="hold">
                            <p:stCondLst>
                              <p:cond delay="500"/>
                            </p:stCondLst>
                            <p:childTnLst>
                              <p:par>
                                <p:cTn id="30" presetID="10" presetClass="entr" presetSubtype="0" fill="hold" grpId="0" nodeType="afterEffect">
                                  <p:stCondLst>
                                    <p:cond delay="5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uiExpand="1" build="p" animBg="1"/>
      <p:bldP spid="2" grpId="0" uiExpand="1" build="p" animBg="1"/>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pPr eaLnBrk="1" hangingPunct="1"/>
            <a:r>
              <a:rPr lang="en-US" smtClean="0"/>
              <a:t>Other Uses for Libguides</a:t>
            </a:r>
          </a:p>
        </p:txBody>
      </p:sp>
      <p:pic>
        <p:nvPicPr>
          <p:cNvPr id="55298" name="Picture 4"/>
          <p:cNvPicPr>
            <a:picLocks noChangeAspect="1" noChangeArrowheads="1"/>
          </p:cNvPicPr>
          <p:nvPr/>
        </p:nvPicPr>
        <p:blipFill>
          <a:blip r:embed="rId3"/>
          <a:srcRect/>
          <a:stretch>
            <a:fillRect/>
          </a:stretch>
        </p:blipFill>
        <p:spPr bwMode="auto">
          <a:xfrm>
            <a:off x="152400" y="1219200"/>
            <a:ext cx="8839200" cy="5353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idx="4294967295"/>
          </p:nvPr>
        </p:nvSpPr>
        <p:spPr>
          <a:xfrm>
            <a:off x="457200" y="0"/>
            <a:ext cx="8229600" cy="1143000"/>
          </a:xfrm>
        </p:spPr>
        <p:txBody>
          <a:bodyPr/>
          <a:lstStyle/>
          <a:p>
            <a:pPr eaLnBrk="1" hangingPunct="1"/>
            <a:r>
              <a:rPr lang="en-US" smtClean="0"/>
              <a:t>Other Uses for LibGuides</a:t>
            </a:r>
          </a:p>
        </p:txBody>
      </p:sp>
      <p:pic>
        <p:nvPicPr>
          <p:cNvPr id="57346" name="Picture 4"/>
          <p:cNvPicPr>
            <a:picLocks noChangeAspect="1" noChangeArrowheads="1"/>
          </p:cNvPicPr>
          <p:nvPr/>
        </p:nvPicPr>
        <p:blipFill>
          <a:blip r:embed="rId3"/>
          <a:srcRect/>
          <a:stretch>
            <a:fillRect/>
          </a:stretch>
        </p:blipFill>
        <p:spPr bwMode="auto">
          <a:xfrm>
            <a:off x="0" y="1035050"/>
            <a:ext cx="9144000" cy="582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eaLnBrk="1" hangingPunct="1"/>
            <a:endParaRPr lang="en-US" smtClean="0"/>
          </a:p>
        </p:txBody>
      </p:sp>
      <p:sp>
        <p:nvSpPr>
          <p:cNvPr id="59394" name="Content Placeholder 2"/>
          <p:cNvSpPr>
            <a:spLocks noGrp="1"/>
          </p:cNvSpPr>
          <p:nvPr>
            <p:ph idx="1"/>
          </p:nvPr>
        </p:nvSpPr>
        <p:spPr/>
        <p:txBody>
          <a:bodyPr/>
          <a:lstStyle/>
          <a:p>
            <a:pPr eaLnBrk="1" hangingPunct="1"/>
            <a:endParaRPr lang="en-US" smtClean="0"/>
          </a:p>
        </p:txBody>
      </p:sp>
      <p:pic>
        <p:nvPicPr>
          <p:cNvPr id="59395" name="Picture 2"/>
          <p:cNvPicPr>
            <a:picLocks noChangeAspect="1" noChangeArrowheads="1"/>
          </p:cNvPicPr>
          <p:nvPr/>
        </p:nvPicPr>
        <p:blipFill>
          <a:blip r:embed="rId3"/>
          <a:srcRect/>
          <a:stretch>
            <a:fillRect/>
          </a:stretch>
        </p:blipFill>
        <p:spPr bwMode="auto">
          <a:xfrm>
            <a:off x="0" y="0"/>
            <a:ext cx="9167813" cy="6858000"/>
          </a:xfrm>
          <a:prstGeom prst="rect">
            <a:avLst/>
          </a:prstGeom>
          <a:noFill/>
          <a:ln w="9525">
            <a:noFill/>
            <a:miter lim="800000"/>
            <a:headEnd/>
            <a:tailEnd/>
          </a:ln>
        </p:spPr>
      </p:pic>
      <p:sp>
        <p:nvSpPr>
          <p:cNvPr id="4" name="Rectangle 3"/>
          <p:cNvSpPr/>
          <p:nvPr/>
        </p:nvSpPr>
        <p:spPr>
          <a:xfrm>
            <a:off x="6677025" y="6604000"/>
            <a:ext cx="2543175" cy="254000"/>
          </a:xfrm>
          <a:prstGeom prst="rect">
            <a:avLst/>
          </a:prstGeom>
        </p:spPr>
        <p:txBody>
          <a:bodyPr wrap="none">
            <a:spAutoFit/>
          </a:bodyPr>
          <a:lstStyle/>
          <a:p>
            <a:pPr algn="r">
              <a:defRPr/>
            </a:pPr>
            <a:r>
              <a:rPr lang="en-US" sz="1050" dirty="0">
                <a:solidFill>
                  <a:schemeClr val="bg1"/>
                </a:solidFill>
              </a:rPr>
              <a:t>flickr.com/photos/</a:t>
            </a:r>
            <a:r>
              <a:rPr lang="en-US" sz="1050" dirty="0" err="1">
                <a:solidFill>
                  <a:schemeClr val="bg1"/>
                </a:solidFill>
              </a:rPr>
              <a:t>fliegender</a:t>
            </a:r>
            <a:r>
              <a:rPr lang="en-US" sz="1050" dirty="0">
                <a:solidFill>
                  <a:schemeClr val="bg1"/>
                </a:solidFill>
              </a:rPr>
              <a:t>/480748893</a:t>
            </a:r>
          </a:p>
        </p:txBody>
      </p:sp>
      <p:sp>
        <p:nvSpPr>
          <p:cNvPr id="5" name="Rectangle 4"/>
          <p:cNvSpPr/>
          <p:nvPr/>
        </p:nvSpPr>
        <p:spPr>
          <a:xfrm>
            <a:off x="381000" y="5116513"/>
            <a:ext cx="4572000" cy="1476375"/>
          </a:xfrm>
          <a:prstGeom prst="rect">
            <a:avLst/>
          </a:prstGeom>
        </p:spPr>
        <p:style>
          <a:lnRef idx="3">
            <a:schemeClr val="lt1"/>
          </a:lnRef>
          <a:fillRef idx="1">
            <a:schemeClr val="dk1"/>
          </a:fillRef>
          <a:effectRef idx="1">
            <a:schemeClr val="dk1"/>
          </a:effectRef>
          <a:fontRef idx="minor">
            <a:schemeClr val="lt1"/>
          </a:fontRef>
        </p:style>
        <p:txBody>
          <a:bodyPr>
            <a:spAutoFit/>
          </a:bodyPr>
          <a:lstStyle/>
          <a:p>
            <a:pPr>
              <a:defRPr/>
            </a:pPr>
            <a:r>
              <a:rPr lang="en-US" b="1" dirty="0">
                <a:solidFill>
                  <a:schemeClr val="bg1"/>
                </a:solidFill>
              </a:rPr>
              <a:t>Casey Long: clong@agnesscott.edu</a:t>
            </a:r>
          </a:p>
          <a:p>
            <a:pPr>
              <a:defRPr/>
            </a:pPr>
            <a:r>
              <a:rPr lang="en-US" b="1" dirty="0">
                <a:solidFill>
                  <a:schemeClr val="bg1"/>
                </a:solidFill>
              </a:rPr>
              <a:t>Jason Puckett: jpuckett@gsu.edu</a:t>
            </a:r>
          </a:p>
          <a:p>
            <a:pPr>
              <a:defRPr/>
            </a:pPr>
            <a:endParaRPr lang="en-US" b="1" dirty="0">
              <a:solidFill>
                <a:schemeClr val="bg1"/>
              </a:solidFill>
            </a:endParaRPr>
          </a:p>
          <a:p>
            <a:pPr>
              <a:defRPr/>
            </a:pPr>
            <a:r>
              <a:rPr lang="en-US" b="1" dirty="0">
                <a:solidFill>
                  <a:schemeClr val="bg1"/>
                </a:solidFill>
              </a:rPr>
              <a:t>Notes, references and examples:</a:t>
            </a:r>
          </a:p>
          <a:p>
            <a:pPr>
              <a:defRPr/>
            </a:pPr>
            <a:r>
              <a:rPr lang="en-US" b="1" dirty="0">
                <a:solidFill>
                  <a:schemeClr val="bg1"/>
                </a:solidFill>
              </a:rPr>
              <a:t>http://libguides.agnesscott.edu/insidethebox</a:t>
            </a:r>
            <a:endParaRPr lang="en-US" dirty="0">
              <a:solidFill>
                <a:schemeClr val="bg1"/>
              </a:solidFill>
            </a:endParaRPr>
          </a:p>
        </p:txBody>
      </p:sp>
      <p:pic>
        <p:nvPicPr>
          <p:cNvPr id="59398" name="Picture 2" descr="qrcode"/>
          <p:cNvPicPr>
            <a:picLocks noChangeAspect="1" noChangeArrowheads="1"/>
          </p:cNvPicPr>
          <p:nvPr/>
        </p:nvPicPr>
        <p:blipFill>
          <a:blip r:embed="rId4"/>
          <a:srcRect/>
          <a:stretch>
            <a:fillRect/>
          </a:stretch>
        </p:blipFill>
        <p:spPr bwMode="auto">
          <a:xfrm>
            <a:off x="7658100" y="5116513"/>
            <a:ext cx="1333500" cy="1333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3"/>
          <p:cNvPicPr>
            <a:picLocks noChangeAspect="1" noChangeArrowheads="1"/>
          </p:cNvPicPr>
          <p:nvPr/>
        </p:nvPicPr>
        <p:blipFill>
          <a:blip r:embed="rId3"/>
          <a:srcRect l="15472" t="9940" r="17860" b="7481"/>
          <a:stretch>
            <a:fillRect/>
          </a:stretch>
        </p:blipFill>
        <p:spPr bwMode="auto">
          <a:xfrm>
            <a:off x="0" y="14288"/>
            <a:ext cx="9144000" cy="6843712"/>
          </a:xfrm>
          <a:prstGeom prst="rect">
            <a:avLst/>
          </a:prstGeom>
          <a:noFill/>
          <a:ln w="9525">
            <a:noFill/>
            <a:miter lim="800000"/>
            <a:headEnd/>
            <a:tailEnd/>
          </a:ln>
        </p:spPr>
      </p:pic>
      <p:pic>
        <p:nvPicPr>
          <p:cNvPr id="1028" name="Picture 4"/>
          <p:cNvPicPr>
            <a:picLocks noChangeAspect="1" noChangeArrowheads="1"/>
          </p:cNvPicPr>
          <p:nvPr/>
        </p:nvPicPr>
        <p:blipFill>
          <a:blip r:embed="rId4"/>
          <a:srcRect l="16667" t="9952" r="16667" b="7468"/>
          <a:stretch>
            <a:fillRect/>
          </a:stretch>
        </p:blipFill>
        <p:spPr bwMode="auto">
          <a:xfrm>
            <a:off x="0" y="14288"/>
            <a:ext cx="9144000" cy="6843712"/>
          </a:xfrm>
          <a:prstGeom prst="rect">
            <a:avLst/>
          </a:prstGeom>
          <a:noFill/>
          <a:ln w="9525">
            <a:noFill/>
            <a:miter lim="800000"/>
            <a:headEnd/>
            <a:tailEnd/>
          </a:ln>
        </p:spPr>
      </p:pic>
      <p:sp>
        <p:nvSpPr>
          <p:cNvPr id="2" name="Title 1"/>
          <p:cNvSpPr>
            <a:spLocks noGrp="1"/>
          </p:cNvSpPr>
          <p:nvPr>
            <p:ph type="title" idx="4294967295"/>
          </p:nvPr>
        </p:nvSpPr>
        <p:spPr>
          <a:xfrm>
            <a:off x="609600" y="914400"/>
            <a:ext cx="5410200" cy="1143000"/>
          </a:xfrm>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smtClean="0"/>
              <a:t> ___ _ _  __ ____ </a:t>
            </a:r>
          </a:p>
        </p:txBody>
      </p:sp>
      <p:sp>
        <p:nvSpPr>
          <p:cNvPr id="3" name="Title 1"/>
          <p:cNvSpPr>
            <a:spLocks noGrp="1"/>
          </p:cNvSpPr>
          <p:nvPr>
            <p:ph type="title"/>
          </p:nvPr>
        </p:nvSpPr>
        <p:spPr>
          <a:xfrm>
            <a:off x="609600" y="914400"/>
            <a:ext cx="5410200" cy="1143000"/>
          </a:xfrm>
          <a:solidFill>
            <a:schemeClr val="bg1"/>
          </a:solidFill>
          <a:ln w="25400" cap="flat" algn="ctr">
            <a:solidFill>
              <a:schemeClr val="tx1"/>
            </a:solidFill>
          </a:ln>
        </p:spPr>
        <p:txBody>
          <a:bodyPr/>
          <a:lstStyle/>
          <a:p>
            <a:pPr eaLnBrk="1" hangingPunct="1">
              <a:defRPr/>
            </a:pPr>
            <a:r>
              <a:rPr lang="en-US" dirty="0" smtClean="0">
                <a:solidFill>
                  <a:schemeClr val="dk1"/>
                </a:solidFill>
                <a:latin typeface="+mn-lt"/>
                <a:ea typeface="+mn-ea"/>
                <a:cs typeface="+mn-cs"/>
              </a:rPr>
              <a:t>What’s a LibGuide?</a:t>
            </a:r>
          </a:p>
        </p:txBody>
      </p:sp>
      <p:sp>
        <p:nvSpPr>
          <p:cNvPr id="27650" name="Content Placeholder 2"/>
          <p:cNvSpPr>
            <a:spLocks noGrp="1"/>
          </p:cNvSpPr>
          <p:nvPr>
            <p:ph idx="1"/>
          </p:nvPr>
        </p:nvSpPr>
        <p:spPr>
          <a:xfrm>
            <a:off x="4549775" y="5173663"/>
            <a:ext cx="4572000" cy="1706562"/>
          </a:xfrm>
        </p:spPr>
        <p:style>
          <a:lnRef idx="2">
            <a:schemeClr val="dk1"/>
          </a:lnRef>
          <a:fillRef idx="1">
            <a:schemeClr val="lt1"/>
          </a:fillRef>
          <a:effectRef idx="0">
            <a:schemeClr val="dk1"/>
          </a:effectRef>
          <a:fontRef idx="minor">
            <a:schemeClr val="dk1"/>
          </a:fontRef>
        </p:style>
        <p:txBody>
          <a:bodyPr/>
          <a:lstStyle/>
          <a:p>
            <a:pPr marL="0" indent="0" eaLnBrk="1" hangingPunct="1">
              <a:buFont typeface="Arial" charset="0"/>
              <a:buNone/>
              <a:defRPr/>
            </a:pPr>
            <a:r>
              <a:rPr lang="en-US" dirty="0" smtClean="0"/>
              <a:t>springshare.com/</a:t>
            </a:r>
            <a:r>
              <a:rPr lang="en-US" dirty="0" err="1" smtClean="0"/>
              <a:t>libguides</a:t>
            </a:r>
            <a:endParaRPr lang="en-US" dirty="0" smtClean="0"/>
          </a:p>
          <a:p>
            <a:pPr marL="0" indent="0" eaLnBrk="1" hangingPunct="1">
              <a:buFont typeface="Arial" charset="0"/>
              <a:buNone/>
              <a:defRPr/>
            </a:pPr>
            <a:r>
              <a:rPr lang="en-US" dirty="0" smtClean="0"/>
              <a:t>libguides.agnesscott.edu</a:t>
            </a:r>
          </a:p>
          <a:p>
            <a:pPr marL="0" indent="0" eaLnBrk="1" hangingPunct="1">
              <a:buFont typeface="Arial" charset="0"/>
              <a:buNone/>
              <a:defRPr/>
            </a:pPr>
            <a:r>
              <a:rPr lang="en-US" dirty="0" smtClean="0"/>
              <a:t>research.library.gsu.edu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4" descr="File:Ubuntu laptop.jpg"/>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2" name="Title 1"/>
          <p:cNvSpPr>
            <a:spLocks noGrp="1"/>
          </p:cNvSpPr>
          <p:nvPr>
            <p:ph type="title" idx="4294967295"/>
          </p:nvPr>
        </p:nvSpPr>
        <p:spPr>
          <a:xfrm>
            <a:off x="-22225" y="5692775"/>
            <a:ext cx="4800600" cy="1143000"/>
          </a:xfrm>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smtClean="0"/>
              <a:t> ______ ___ ___ ___</a:t>
            </a:r>
          </a:p>
        </p:txBody>
      </p:sp>
      <p:sp>
        <p:nvSpPr>
          <p:cNvPr id="4" name="Title 1"/>
          <p:cNvSpPr>
            <a:spLocks noGrp="1"/>
          </p:cNvSpPr>
          <p:nvPr>
            <p:ph type="title"/>
          </p:nvPr>
        </p:nvSpPr>
        <p:spPr>
          <a:xfrm>
            <a:off x="-22225" y="5692775"/>
            <a:ext cx="4800600" cy="1143000"/>
          </a:xfrm>
          <a:solidFill>
            <a:schemeClr val="bg1"/>
          </a:solidFill>
          <a:ln w="25400" cap="flat" algn="ctr">
            <a:solidFill>
              <a:schemeClr val="tx1"/>
            </a:solidFill>
          </a:ln>
        </p:spPr>
        <p:txBody>
          <a:bodyPr/>
          <a:lstStyle/>
          <a:p>
            <a:pPr eaLnBrk="1" hangingPunct="1">
              <a:defRPr/>
            </a:pPr>
            <a:r>
              <a:rPr lang="en-US" dirty="0" smtClean="0">
                <a:solidFill>
                  <a:schemeClr val="dk1"/>
                </a:solidFill>
                <a:latin typeface="+mn-lt"/>
                <a:ea typeface="+mn-ea"/>
                <a:cs typeface="+mn-cs"/>
              </a:rPr>
              <a:t>Writing for the web</a:t>
            </a:r>
          </a:p>
        </p:txBody>
      </p:sp>
      <p:sp>
        <p:nvSpPr>
          <p:cNvPr id="3" name="Content Placeholder 2"/>
          <p:cNvSpPr>
            <a:spLocks noGrp="1"/>
          </p:cNvSpPr>
          <p:nvPr>
            <p:ph idx="1"/>
          </p:nvPr>
        </p:nvSpPr>
        <p:spPr>
          <a:xfrm>
            <a:off x="1828800" y="990600"/>
            <a:ext cx="5486400" cy="3505200"/>
          </a:xfrm>
        </p:spPr>
        <p:style>
          <a:lnRef idx="2">
            <a:schemeClr val="dk1"/>
          </a:lnRef>
          <a:fillRef idx="1">
            <a:schemeClr val="lt1"/>
          </a:fillRef>
          <a:effectRef idx="0">
            <a:schemeClr val="dk1"/>
          </a:effectRef>
          <a:fontRef idx="minor">
            <a:schemeClr val="dk1"/>
          </a:fontRef>
        </p:style>
        <p:txBody>
          <a:bodyPr lIns="274320" tIns="182880" rIns="274320" rtlCol="0">
            <a:normAutofit fontScale="92500"/>
          </a:bodyPr>
          <a:lstStyle/>
          <a:p>
            <a:pPr marL="0" indent="0" eaLnBrk="1" fontAlgn="auto" hangingPunct="1">
              <a:spcAft>
                <a:spcPts val="0"/>
              </a:spcAft>
              <a:buFont typeface="Arial" pitchFamily="34" charset="0"/>
              <a:buNone/>
              <a:defRPr/>
            </a:pPr>
            <a:r>
              <a:rPr lang="en-US" dirty="0"/>
              <a:t>“The format is very clear and neat. The first two </a:t>
            </a:r>
            <a:r>
              <a:rPr lang="en-US" dirty="0" smtClean="0"/>
              <a:t>[guides] just </a:t>
            </a:r>
            <a:r>
              <a:rPr lang="en-US" dirty="0"/>
              <a:t>make me feel dizzy. Too many words on it – very messy</a:t>
            </a:r>
            <a:r>
              <a:rPr lang="en-US" dirty="0" smtClean="0"/>
              <a:t>.” </a:t>
            </a:r>
          </a:p>
          <a:p>
            <a:pPr marL="0" indent="0" eaLnBrk="1" fontAlgn="auto" hangingPunct="1">
              <a:spcAft>
                <a:spcPts val="0"/>
              </a:spcAft>
              <a:buFont typeface="Arial" pitchFamily="34" charset="0"/>
              <a:buNone/>
              <a:defRPr/>
            </a:pPr>
            <a:endParaRPr lang="en-US" sz="2200" dirty="0" smtClean="0"/>
          </a:p>
          <a:p>
            <a:pPr marL="0" indent="0" algn="r" eaLnBrk="1" fontAlgn="auto" hangingPunct="1">
              <a:spcAft>
                <a:spcPts val="0"/>
              </a:spcAft>
              <a:buFont typeface="Arial" pitchFamily="34" charset="0"/>
              <a:buNone/>
              <a:defRPr/>
            </a:pPr>
            <a:r>
              <a:rPr lang="en-US" sz="2800" dirty="0" smtClean="0"/>
              <a:t>– student response to LibGuides</a:t>
            </a:r>
          </a:p>
          <a:p>
            <a:pPr marL="0" indent="0" algn="r" eaLnBrk="1" fontAlgn="auto" hangingPunct="1">
              <a:spcAft>
                <a:spcPts val="0"/>
              </a:spcAft>
              <a:buFont typeface="Arial" pitchFamily="34" charset="0"/>
              <a:buNone/>
              <a:defRPr/>
            </a:pPr>
            <a:r>
              <a:rPr lang="en-US" sz="1600" dirty="0" smtClean="0"/>
              <a:t>(Hintz et al)</a:t>
            </a:r>
            <a:r>
              <a:rPr lang="en-US" dirty="0" smtClean="0"/>
              <a:t> </a:t>
            </a:r>
            <a:endParaRPr lang="en-US" dirty="0"/>
          </a:p>
        </p:txBody>
      </p:sp>
      <p:sp>
        <p:nvSpPr>
          <p:cNvPr id="8" name="TextBox 7"/>
          <p:cNvSpPr txBox="1">
            <a:spLocks noChangeArrowheads="1"/>
          </p:cNvSpPr>
          <p:nvPr/>
        </p:nvSpPr>
        <p:spPr bwMode="auto">
          <a:xfrm>
            <a:off x="1981200" y="1219200"/>
            <a:ext cx="5181600" cy="3124200"/>
          </a:xfrm>
          <a:prstGeom prst="rect">
            <a:avLst/>
          </a:prstGeom>
          <a:solidFill>
            <a:schemeClr val="bg1"/>
          </a:solidFill>
          <a:ln w="25400" algn="ctr">
            <a:noFill/>
            <a:miter lim="800000"/>
            <a:headEnd/>
            <a:tailEnd/>
          </a:ln>
        </p:spPr>
        <p:txBody>
          <a:bodyPr/>
          <a:lstStyle/>
          <a:p>
            <a:pPr marL="285750" indent="-285750">
              <a:buFont typeface="Arial" pitchFamily="34" charset="0"/>
              <a:buChar char="•"/>
              <a:defRPr/>
            </a:pPr>
            <a:r>
              <a:rPr lang="en-US" dirty="0">
                <a:solidFill>
                  <a:schemeClr val="dk1"/>
                </a:solidFill>
                <a:latin typeface="+mn-lt"/>
              </a:rPr>
              <a:t>Minimal text</a:t>
            </a:r>
          </a:p>
          <a:p>
            <a:pPr marL="285750" indent="-285750">
              <a:buFont typeface="Arial" pitchFamily="34" charset="0"/>
              <a:buChar char="•"/>
              <a:defRPr/>
            </a:pPr>
            <a:r>
              <a:rPr lang="en-US" dirty="0">
                <a:solidFill>
                  <a:schemeClr val="dk1"/>
                </a:solidFill>
                <a:latin typeface="+mn-lt"/>
              </a:rPr>
              <a:t>Lists, not text blocks</a:t>
            </a:r>
          </a:p>
          <a:p>
            <a:pPr marL="285750" indent="-285750">
              <a:buFont typeface="Arial" pitchFamily="34" charset="0"/>
              <a:buChar char="•"/>
              <a:defRPr/>
            </a:pPr>
            <a:r>
              <a:rPr lang="en-US" dirty="0">
                <a:solidFill>
                  <a:schemeClr val="dk1"/>
                </a:solidFill>
                <a:latin typeface="+mn-lt"/>
              </a:rPr>
              <a:t>Web readers skim</a:t>
            </a:r>
          </a:p>
          <a:p>
            <a:pPr marL="285750" indent="-285750">
              <a:buFont typeface="Arial" pitchFamily="34" charset="0"/>
              <a:buChar char="•"/>
              <a:defRPr/>
            </a:pPr>
            <a:r>
              <a:rPr lang="en-US" dirty="0">
                <a:solidFill>
                  <a:schemeClr val="dk1"/>
                </a:solidFill>
                <a:latin typeface="+mn-lt"/>
              </a:rPr>
              <a:t>Critical content above the fold</a:t>
            </a:r>
          </a:p>
          <a:p>
            <a:pPr marL="285750" indent="-285750">
              <a:buFont typeface="Arial" pitchFamily="34" charset="0"/>
              <a:buChar char="•"/>
              <a:defRPr/>
            </a:pPr>
            <a:r>
              <a:rPr lang="en-US" dirty="0">
                <a:solidFill>
                  <a:schemeClr val="dk1"/>
                </a:solidFill>
                <a:latin typeface="+mn-lt"/>
              </a:rPr>
              <a:t>Avoid “click here.” Users </a:t>
            </a:r>
            <a:r>
              <a:rPr lang="en-US" u="sng" dirty="0">
                <a:solidFill>
                  <a:schemeClr val="accent1"/>
                </a:solidFill>
                <a:latin typeface="+mn-lt"/>
              </a:rPr>
              <a:t>know links</a:t>
            </a:r>
            <a:r>
              <a:rPr lang="en-US" dirty="0">
                <a:solidFill>
                  <a:schemeClr val="dk1"/>
                </a:solidFill>
                <a:latin typeface="+mn-lt"/>
              </a:rPr>
              <a:t> when they see them</a:t>
            </a:r>
          </a:p>
          <a:p>
            <a:pPr marL="285750" indent="-285750">
              <a:buFont typeface="Arial" pitchFamily="34" charset="0"/>
              <a:buChar char="•"/>
              <a:defRPr/>
            </a:pPr>
            <a:r>
              <a:rPr lang="en-US" dirty="0">
                <a:solidFill>
                  <a:schemeClr val="dk1"/>
                </a:solidFill>
                <a:latin typeface="+mn-lt"/>
              </a:rPr>
              <a:t>Use </a:t>
            </a:r>
            <a:r>
              <a:rPr lang="en-US" b="1" dirty="0">
                <a:solidFill>
                  <a:schemeClr val="dk1"/>
                </a:solidFill>
                <a:latin typeface="+mn-lt"/>
              </a:rPr>
              <a:t>emphasis </a:t>
            </a:r>
            <a:r>
              <a:rPr lang="en-US" dirty="0">
                <a:solidFill>
                  <a:schemeClr val="dk1"/>
                </a:solidFill>
                <a:latin typeface="+mn-lt"/>
              </a:rPr>
              <a:t>sparingly</a:t>
            </a:r>
          </a:p>
          <a:p>
            <a:pPr marL="285750" indent="-285750">
              <a:buFont typeface="Arial" pitchFamily="34" charset="0"/>
              <a:buChar char="•"/>
              <a:defRPr/>
            </a:pPr>
            <a:r>
              <a:rPr lang="en-US" dirty="0">
                <a:solidFill>
                  <a:schemeClr val="dk1"/>
                </a:solidFill>
                <a:latin typeface="+mn-lt"/>
              </a:rPr>
              <a:t>Good style guides from Yahoo:</a:t>
            </a:r>
          </a:p>
          <a:p>
            <a:pPr marL="742950" lvl="1" indent="-285750">
              <a:buFont typeface="Arial" pitchFamily="34" charset="0"/>
              <a:buChar char="•"/>
              <a:defRPr/>
            </a:pPr>
            <a:r>
              <a:rPr lang="en-US" sz="1400" u="sng" dirty="0">
                <a:hlinkClick r:id="rId4"/>
              </a:rPr>
              <a:t>styleguide.yahoo.com/writing/write-web/get-point</a:t>
            </a:r>
            <a:endParaRPr lang="en-US" sz="1400" u="sng" dirty="0"/>
          </a:p>
          <a:p>
            <a:pPr marL="742950" lvl="1" indent="-285750">
              <a:buFont typeface="Arial" pitchFamily="34" charset="0"/>
              <a:buChar char="•"/>
              <a:defRPr/>
            </a:pPr>
            <a:r>
              <a:rPr lang="en-US" sz="1400" u="sng" dirty="0">
                <a:hlinkClick r:id="rId5"/>
              </a:rPr>
              <a:t>styleguide.yahoo.com/writing/write-web/shape-your-text-online-reading</a:t>
            </a:r>
            <a:endParaRPr lang="en-US" sz="1400" dirty="0"/>
          </a:p>
          <a:p>
            <a:pPr marL="742950" lvl="1" indent="-285750">
              <a:buFont typeface="Arial" pitchFamily="34" charset="0"/>
              <a:buChar char="•"/>
              <a:defRPr/>
            </a:pPr>
            <a:endParaRPr lang="en-US" dirty="0"/>
          </a:p>
          <a:p>
            <a:pPr marL="742950" lvl="1" indent="-285750">
              <a:buFont typeface="Arial" pitchFamily="34" charset="0"/>
              <a:buChar char="•"/>
              <a:defRPr/>
            </a:pPr>
            <a:endParaRPr lang="en-US" dirty="0">
              <a:solidFill>
                <a:schemeClr val="dk1"/>
              </a:solidFill>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fad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fade">
                                      <p:cBhvr>
                                        <p:cTn id="42" dur="500"/>
                                        <p:tgtEl>
                                          <p:spTgt spid="8">
                                            <p:txEl>
                                              <p:pRg st="6" end="6"/>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xEl>
                                              <p:pRg st="7" end="7"/>
                                            </p:txEl>
                                          </p:spTgt>
                                        </p:tgtEl>
                                        <p:attrNameLst>
                                          <p:attrName>style.visibility</p:attrName>
                                        </p:attrNameLst>
                                      </p:cBhvr>
                                      <p:to>
                                        <p:strVal val="visible"/>
                                      </p:to>
                                    </p:set>
                                    <p:animEffect transition="in" filter="fade">
                                      <p:cBhvr>
                                        <p:cTn id="45" dur="500"/>
                                        <p:tgtEl>
                                          <p:spTgt spid="8">
                                            <p:txEl>
                                              <p:pRg st="7" end="7"/>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xEl>
                                              <p:pRg st="8" end="8"/>
                                            </p:txEl>
                                          </p:spTgt>
                                        </p:tgtEl>
                                        <p:attrNameLst>
                                          <p:attrName>style.visibility</p:attrName>
                                        </p:attrNameLst>
                                      </p:cBhvr>
                                      <p:to>
                                        <p:strVal val="visible"/>
                                      </p:to>
                                    </p:set>
                                    <p:animEffect transition="in" filter="fade">
                                      <p:cBhvr>
                                        <p:cTn id="48"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p:cNvSpPr>
            <a:spLocks noGrp="1"/>
          </p:cNvSpPr>
          <p:nvPr>
            <p:ph type="title"/>
          </p:nvPr>
        </p:nvSpPr>
        <p:spPr/>
        <p:txBody>
          <a:bodyPr/>
          <a:lstStyle/>
          <a:p>
            <a:pPr eaLnBrk="1" hangingPunct="1"/>
            <a:r>
              <a:rPr lang="en-US" smtClean="0"/>
              <a:t>Writing for the web</a:t>
            </a:r>
          </a:p>
        </p:txBody>
      </p:sp>
      <p:sp>
        <p:nvSpPr>
          <p:cNvPr id="32770" name="Content Placeholder 2"/>
          <p:cNvSpPr>
            <a:spLocks noGrp="1"/>
          </p:cNvSpPr>
          <p:nvPr>
            <p:ph idx="1"/>
          </p:nvPr>
        </p:nvSpPr>
        <p:spPr>
          <a:xfrm>
            <a:off x="1066800" y="1341438"/>
            <a:ext cx="8229600" cy="4525962"/>
          </a:xfrm>
        </p:spPr>
        <p:txBody>
          <a:bodyPr/>
          <a:lstStyle/>
          <a:p>
            <a:pPr eaLnBrk="1" hangingPunct="1"/>
            <a:r>
              <a:rPr lang="en-US" smtClean="0"/>
              <a:t>Web readers skim: the </a:t>
            </a:r>
            <a:r>
              <a:rPr lang="en-US" b="1" smtClean="0"/>
              <a:t>F shape</a:t>
            </a:r>
          </a:p>
          <a:p>
            <a:pPr eaLnBrk="1" hangingPunct="1"/>
            <a:r>
              <a:rPr lang="en-US" smtClean="0"/>
              <a:t>Above the fold</a:t>
            </a:r>
          </a:p>
          <a:p>
            <a:pPr eaLnBrk="1" hangingPunct="1"/>
            <a:endParaRPr lang="en-US" smtClean="0"/>
          </a:p>
        </p:txBody>
      </p:sp>
      <p:pic>
        <p:nvPicPr>
          <p:cNvPr id="32771" name="Picture 4" descr="Three screenshots from Nielsen Norman Group's recent eyetracking study."/>
          <p:cNvPicPr>
            <a:picLocks noChangeAspect="1" noChangeArrowheads="1"/>
          </p:cNvPicPr>
          <p:nvPr/>
        </p:nvPicPr>
        <p:blipFill>
          <a:blip r:embed="rId3"/>
          <a:srcRect/>
          <a:stretch>
            <a:fillRect/>
          </a:stretch>
        </p:blipFill>
        <p:spPr bwMode="auto">
          <a:xfrm>
            <a:off x="381000" y="2743200"/>
            <a:ext cx="8054975" cy="3581400"/>
          </a:xfrm>
          <a:prstGeom prst="rect">
            <a:avLst/>
          </a:prstGeom>
          <a:noFill/>
          <a:ln w="9525">
            <a:noFill/>
            <a:miter lim="800000"/>
            <a:headEnd/>
            <a:tailEnd/>
          </a:ln>
        </p:spPr>
      </p:pic>
      <p:sp>
        <p:nvSpPr>
          <p:cNvPr id="32772" name="Rectangle 3"/>
          <p:cNvSpPr>
            <a:spLocks noChangeArrowheads="1"/>
          </p:cNvSpPr>
          <p:nvPr/>
        </p:nvSpPr>
        <p:spPr bwMode="auto">
          <a:xfrm>
            <a:off x="2286000" y="6324600"/>
            <a:ext cx="4062413" cy="369888"/>
          </a:xfrm>
          <a:prstGeom prst="rect">
            <a:avLst/>
          </a:prstGeom>
          <a:noFill/>
          <a:ln w="9525">
            <a:noFill/>
            <a:miter lim="800000"/>
            <a:headEnd/>
            <a:tailEnd/>
          </a:ln>
        </p:spPr>
        <p:txBody>
          <a:bodyPr wrap="none">
            <a:spAutoFit/>
          </a:bodyPr>
          <a:lstStyle/>
          <a:p>
            <a:r>
              <a:rPr lang="en-US">
                <a:latin typeface="Calibri" pitchFamily="34" charset="0"/>
              </a:rPr>
              <a:t>useit.com/alertbox/reading_pattern.html</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2"/>
          <p:cNvPicPr>
            <a:picLocks noChangeAspect="1" noChangeArrowheads="1"/>
          </p:cNvPicPr>
          <p:nvPr/>
        </p:nvPicPr>
        <p:blipFill>
          <a:blip r:embed="rId3"/>
          <a:srcRect l="12500" t="9425" r="11665"/>
          <a:stretch>
            <a:fillRect/>
          </a:stretch>
        </p:blipFill>
        <p:spPr bwMode="auto">
          <a:xfrm>
            <a:off x="762000" y="990600"/>
            <a:ext cx="7429500" cy="5360988"/>
          </a:xfrm>
          <a:prstGeom prst="rect">
            <a:avLst/>
          </a:prstGeom>
          <a:noFill/>
          <a:ln w="9525">
            <a:noFill/>
            <a:miter lim="800000"/>
            <a:headEnd/>
            <a:tailEnd/>
          </a:ln>
        </p:spPr>
      </p:pic>
      <p:sp>
        <p:nvSpPr>
          <p:cNvPr id="34818" name="Title 1"/>
          <p:cNvSpPr>
            <a:spLocks noGrp="1"/>
          </p:cNvSpPr>
          <p:nvPr>
            <p:ph type="title"/>
          </p:nvPr>
        </p:nvSpPr>
        <p:spPr>
          <a:xfrm>
            <a:off x="457200" y="76200"/>
            <a:ext cx="8229600" cy="1143000"/>
          </a:xfrm>
        </p:spPr>
        <p:txBody>
          <a:bodyPr/>
          <a:lstStyle/>
          <a:p>
            <a:pPr eaLnBrk="1" hangingPunct="1"/>
            <a:r>
              <a:rPr lang="en-US" smtClean="0"/>
              <a:t>Design and why it matters</a:t>
            </a:r>
          </a:p>
        </p:txBody>
      </p:sp>
      <p:sp>
        <p:nvSpPr>
          <p:cNvPr id="4" name="Content Placeholder 3"/>
          <p:cNvSpPr>
            <a:spLocks noGrp="1"/>
          </p:cNvSpPr>
          <p:nvPr>
            <p:ph idx="1"/>
          </p:nvPr>
        </p:nvSpPr>
        <p:spPr>
          <a:xfrm>
            <a:off x="457200" y="6218238"/>
            <a:ext cx="8229600" cy="461962"/>
          </a:xfrm>
        </p:spPr>
        <p:style>
          <a:lnRef idx="2">
            <a:schemeClr val="dk1"/>
          </a:lnRef>
          <a:fillRef idx="1">
            <a:schemeClr val="lt1"/>
          </a:fillRef>
          <a:effectRef idx="0">
            <a:schemeClr val="dk1"/>
          </a:effectRef>
          <a:fontRef idx="minor">
            <a:schemeClr val="dk1"/>
          </a:fontRef>
        </p:style>
        <p:txBody>
          <a:bodyPr rtlCol="0">
            <a:spAutoFit/>
          </a:bodyPr>
          <a:lstStyle/>
          <a:p>
            <a:pPr marL="0" indent="0" eaLnBrk="1" fontAlgn="auto" hangingPunct="1">
              <a:spcAft>
                <a:spcPts val="0"/>
              </a:spcAft>
              <a:buFont typeface="Arial" pitchFamily="34" charset="0"/>
              <a:buNone/>
              <a:defRPr/>
            </a:pPr>
            <a:r>
              <a:rPr lang="en-US" sz="1200" dirty="0"/>
              <a:t>Hintz, K., Farrar, P., </a:t>
            </a:r>
            <a:r>
              <a:rPr lang="en-US" sz="1200" dirty="0" err="1"/>
              <a:t>Eshghi</a:t>
            </a:r>
            <a:r>
              <a:rPr lang="en-US" sz="1200" dirty="0"/>
              <a:t>, S., </a:t>
            </a:r>
            <a:r>
              <a:rPr lang="en-US" sz="1200" dirty="0" err="1"/>
              <a:t>Sobol</a:t>
            </a:r>
            <a:r>
              <a:rPr lang="en-US" sz="1200" dirty="0"/>
              <a:t>, B., </a:t>
            </a:r>
            <a:r>
              <a:rPr lang="en-US" sz="1200" dirty="0" err="1"/>
              <a:t>Naslund</a:t>
            </a:r>
            <a:r>
              <a:rPr lang="en-US" sz="1200" dirty="0"/>
              <a:t>, J.-A., Lee, T., Stephens, T., et al. (2010). </a:t>
            </a:r>
            <a:r>
              <a:rPr lang="en-US" sz="1200" dirty="0" smtClean="0"/>
              <a:t>Letting students take the lead: A user-</a:t>
            </a:r>
            <a:r>
              <a:rPr lang="en-US" sz="1200" dirty="0" err="1" smtClean="0"/>
              <a:t>centred</a:t>
            </a:r>
            <a:r>
              <a:rPr lang="en-US" sz="1200" dirty="0" smtClean="0"/>
              <a:t> approach to evaluating subject guides. </a:t>
            </a:r>
            <a:r>
              <a:rPr lang="en-US" sz="1200" i="1" dirty="0" smtClean="0"/>
              <a:t>Evidence based library and information practice</a:t>
            </a:r>
            <a:r>
              <a:rPr lang="en-US" sz="1200" dirty="0" smtClean="0"/>
              <a:t>, </a:t>
            </a:r>
            <a:r>
              <a:rPr lang="en-US" sz="1200" i="1" dirty="0"/>
              <a:t>5</a:t>
            </a:r>
            <a:r>
              <a:rPr lang="en-US" sz="1200" dirty="0"/>
              <a:t>(4), 39-52</a:t>
            </a:r>
            <a:r>
              <a:rPr lang="en-US" sz="1200" dirty="0" smtClean="0"/>
              <a:t>.</a:t>
            </a:r>
            <a:endParaRPr lang="en-US" sz="12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5" name="Picture 2"/>
          <p:cNvPicPr>
            <a:picLocks noChangeAspect="1" noChangeArrowheads="1"/>
          </p:cNvPicPr>
          <p:nvPr/>
        </p:nvPicPr>
        <p:blipFill>
          <a:blip r:embed="rId3"/>
          <a:srcRect l="15315" t="10661" r="18016" b="6580"/>
          <a:stretch>
            <a:fillRect/>
          </a:stretch>
        </p:blipFill>
        <p:spPr bwMode="auto">
          <a:xfrm>
            <a:off x="0" y="0"/>
            <a:ext cx="9144000" cy="6858000"/>
          </a:xfrm>
          <a:prstGeom prst="rect">
            <a:avLst/>
          </a:prstGeom>
          <a:noFill/>
          <a:ln w="9525">
            <a:noFill/>
            <a:miter lim="800000"/>
            <a:headEnd/>
            <a:tailEnd/>
          </a:ln>
        </p:spPr>
      </p:pic>
      <p:sp>
        <p:nvSpPr>
          <p:cNvPr id="39937" name="Title 1"/>
          <p:cNvSpPr>
            <a:spLocks noGrp="1"/>
          </p:cNvSpPr>
          <p:nvPr>
            <p:ph type="title"/>
          </p:nvPr>
        </p:nvSpPr>
        <p:spPr>
          <a:xfrm>
            <a:off x="1828800" y="274638"/>
            <a:ext cx="6858000" cy="1143000"/>
          </a:xfrm>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smtClean="0"/>
              <a:t>Design and why it matters</a:t>
            </a:r>
          </a:p>
        </p:txBody>
      </p:sp>
      <p:sp>
        <p:nvSpPr>
          <p:cNvPr id="39938" name="Content Placeholder 2"/>
          <p:cNvSpPr>
            <a:spLocks noGrp="1"/>
          </p:cNvSpPr>
          <p:nvPr>
            <p:ph idx="1"/>
          </p:nvPr>
        </p:nvSpPr>
        <p:spPr>
          <a:xfrm>
            <a:off x="4572000" y="5562600"/>
            <a:ext cx="4419600" cy="1066800"/>
          </a:xfrm>
        </p:spPr>
        <p:style>
          <a:lnRef idx="2">
            <a:schemeClr val="dk1"/>
          </a:lnRef>
          <a:fillRef idx="1">
            <a:schemeClr val="lt1"/>
          </a:fillRef>
          <a:effectRef idx="0">
            <a:schemeClr val="dk1"/>
          </a:effectRef>
          <a:fontRef idx="minor">
            <a:schemeClr val="dk1"/>
          </a:fontRef>
        </p:style>
        <p:txBody>
          <a:bodyPr/>
          <a:lstStyle/>
          <a:p>
            <a:pPr marL="0" indent="0" eaLnBrk="1" hangingPunct="1">
              <a:buFont typeface="Arial" charset="0"/>
              <a:buNone/>
              <a:defRPr/>
            </a:pPr>
            <a:r>
              <a:rPr lang="en-US" sz="2800" dirty="0" smtClean="0"/>
              <a:t>Colors: simple and consistent</a:t>
            </a:r>
          </a:p>
          <a:p>
            <a:pPr marL="0" indent="0" eaLnBrk="1" hangingPunct="1">
              <a:buFont typeface="Arial" charset="0"/>
              <a:buNone/>
              <a:defRPr/>
            </a:pPr>
            <a:r>
              <a:rPr lang="en-US" sz="2800" dirty="0" smtClean="0"/>
              <a:t>Images can direct attention</a:t>
            </a:r>
          </a:p>
          <a:p>
            <a:pPr marL="0" indent="0" eaLnBrk="1" hangingPunct="1">
              <a:buFont typeface="Arial" charset="0"/>
              <a:buNone/>
              <a:defRPr/>
            </a:pPr>
            <a:endParaRPr lang="en-US" sz="2800" dirty="0" smtClean="0"/>
          </a:p>
        </p:txBody>
      </p:sp>
      <p:pic>
        <p:nvPicPr>
          <p:cNvPr id="3075" name="Picture 3" descr="C:\Users\jpuckett\AppData\Local\Microsoft\Windows\Temporary Internet Files\Content.IE5\FUQ2CN0H\MC900391162[1].wmf">
            <a:hlinkClick r:id="rId4"/>
          </p:cNvPr>
          <p:cNvPicPr>
            <a:picLocks noChangeAspect="1" noChangeArrowheads="1"/>
          </p:cNvPicPr>
          <p:nvPr/>
        </p:nvPicPr>
        <p:blipFill>
          <a:blip r:embed="rId5"/>
          <a:srcRect/>
          <a:stretch>
            <a:fillRect/>
          </a:stretch>
        </p:blipFill>
        <p:spPr bwMode="auto">
          <a:xfrm flipH="1" flipV="1">
            <a:off x="7086600" y="4876800"/>
            <a:ext cx="530225" cy="536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ChangeArrowheads="1"/>
          </p:cNvSpPr>
          <p:nvPr/>
        </p:nvSpPr>
        <p:spPr bwMode="auto">
          <a:xfrm>
            <a:off x="0" y="304800"/>
            <a:ext cx="9144000" cy="5257800"/>
          </a:xfrm>
          <a:prstGeom prst="rect">
            <a:avLst/>
          </a:prstGeom>
          <a:solidFill>
            <a:srgbClr val="84AAC2"/>
          </a:solidFill>
          <a:ln w="9525">
            <a:solidFill>
              <a:schemeClr val="tx1"/>
            </a:solidFill>
            <a:miter lim="800000"/>
            <a:headEnd/>
            <a:tailEnd/>
          </a:ln>
        </p:spPr>
        <p:txBody>
          <a:bodyPr wrap="none" anchor="ctr"/>
          <a:lstStyle/>
          <a:p>
            <a:endParaRPr lang="en-US"/>
          </a:p>
        </p:txBody>
      </p:sp>
      <p:sp>
        <p:nvSpPr>
          <p:cNvPr id="38914" name="Title 1"/>
          <p:cNvSpPr>
            <a:spLocks noGrp="1"/>
          </p:cNvSpPr>
          <p:nvPr>
            <p:ph type="title" idx="4294967295"/>
          </p:nvPr>
        </p:nvSpPr>
        <p:spPr>
          <a:xfrm>
            <a:off x="609600" y="5562600"/>
            <a:ext cx="8229600" cy="1143000"/>
          </a:xfrm>
        </p:spPr>
        <p:txBody>
          <a:bodyPr/>
          <a:lstStyle/>
          <a:p>
            <a:pPr eaLnBrk="1" hangingPunct="1"/>
            <a:r>
              <a:rPr lang="en-US" smtClean="0"/>
              <a:t>Boxes: The Basics </a:t>
            </a:r>
          </a:p>
        </p:txBody>
      </p:sp>
      <p:pic>
        <p:nvPicPr>
          <p:cNvPr id="38915" name="Picture 4"/>
          <p:cNvPicPr>
            <a:picLocks noChangeAspect="1" noChangeArrowheads="1"/>
          </p:cNvPicPr>
          <p:nvPr/>
        </p:nvPicPr>
        <p:blipFill>
          <a:blip r:embed="rId3"/>
          <a:srcRect/>
          <a:stretch>
            <a:fillRect/>
          </a:stretch>
        </p:blipFill>
        <p:spPr bwMode="auto">
          <a:xfrm>
            <a:off x="76200" y="428625"/>
            <a:ext cx="2906713" cy="4046538"/>
          </a:xfrm>
          <a:prstGeom prst="rect">
            <a:avLst/>
          </a:prstGeom>
          <a:noFill/>
          <a:ln w="9525">
            <a:noFill/>
            <a:miter lim="800000"/>
            <a:headEnd/>
            <a:tailEnd/>
          </a:ln>
        </p:spPr>
      </p:pic>
      <p:pic>
        <p:nvPicPr>
          <p:cNvPr id="38916" name="Picture 5"/>
          <p:cNvPicPr>
            <a:picLocks noChangeAspect="1" noChangeArrowheads="1"/>
          </p:cNvPicPr>
          <p:nvPr/>
        </p:nvPicPr>
        <p:blipFill>
          <a:blip r:embed="rId4"/>
          <a:srcRect/>
          <a:stretch>
            <a:fillRect/>
          </a:stretch>
        </p:blipFill>
        <p:spPr bwMode="auto">
          <a:xfrm>
            <a:off x="3124200" y="1143000"/>
            <a:ext cx="2917825" cy="4038600"/>
          </a:xfrm>
          <a:prstGeom prst="rect">
            <a:avLst/>
          </a:prstGeom>
          <a:noFill/>
          <a:ln w="9525">
            <a:noFill/>
            <a:miter lim="800000"/>
            <a:headEnd/>
            <a:tailEnd/>
          </a:ln>
        </p:spPr>
      </p:pic>
      <p:pic>
        <p:nvPicPr>
          <p:cNvPr id="38917" name="Picture 6"/>
          <p:cNvPicPr>
            <a:picLocks noChangeAspect="1" noChangeArrowheads="1"/>
          </p:cNvPicPr>
          <p:nvPr/>
        </p:nvPicPr>
        <p:blipFill>
          <a:blip r:embed="rId5"/>
          <a:srcRect/>
          <a:stretch>
            <a:fillRect/>
          </a:stretch>
        </p:blipFill>
        <p:spPr bwMode="auto">
          <a:xfrm>
            <a:off x="6172200" y="503238"/>
            <a:ext cx="2916238" cy="4373562"/>
          </a:xfrm>
          <a:prstGeom prst="rect">
            <a:avLst/>
          </a:prstGeom>
          <a:noFill/>
          <a:ln w="9525">
            <a:noFill/>
            <a:miter lim="800000"/>
            <a:headEnd/>
            <a:tailEnd/>
          </a:ln>
        </p:spPr>
      </p:pic>
      <p:sp>
        <p:nvSpPr>
          <p:cNvPr id="68622" name="Text Box 14"/>
          <p:cNvSpPr txBox="1">
            <a:spLocks noChangeArrowheads="1"/>
          </p:cNvSpPr>
          <p:nvPr/>
        </p:nvSpPr>
        <p:spPr bwMode="auto">
          <a:xfrm>
            <a:off x="76200" y="381000"/>
            <a:ext cx="2971800" cy="304800"/>
          </a:xfrm>
          <a:prstGeom prst="rect">
            <a:avLst/>
          </a:prstGeom>
          <a:gradFill rotWithShape="1">
            <a:gsLst>
              <a:gs pos="0">
                <a:srgbClr val="3B3B3B"/>
              </a:gs>
              <a:gs pos="50000">
                <a:srgbClr val="808080"/>
              </a:gs>
              <a:gs pos="100000">
                <a:srgbClr val="3B3B3B"/>
              </a:gs>
            </a:gsLst>
            <a:lin ang="5400000" scaled="1"/>
          </a:gradFill>
          <a:ln w="9525">
            <a:noFill/>
            <a:miter lim="800000"/>
            <a:headEnd/>
            <a:tailEnd/>
          </a:ln>
        </p:spPr>
        <p:txBody>
          <a:bodyPr>
            <a:spAutoFit/>
          </a:bodyPr>
          <a:lstStyle/>
          <a:p>
            <a:pPr algn="ctr">
              <a:spcBef>
                <a:spcPct val="50000"/>
              </a:spcBef>
            </a:pPr>
            <a:r>
              <a:rPr lang="en-US" sz="1400" b="1">
                <a:solidFill>
                  <a:schemeClr val="bg1"/>
                </a:solidFill>
              </a:rPr>
              <a:t>Box A</a:t>
            </a:r>
          </a:p>
        </p:txBody>
      </p:sp>
      <p:sp>
        <p:nvSpPr>
          <p:cNvPr id="68625" name="Text Box 17"/>
          <p:cNvSpPr txBox="1">
            <a:spLocks noChangeArrowheads="1"/>
          </p:cNvSpPr>
          <p:nvPr/>
        </p:nvSpPr>
        <p:spPr bwMode="auto">
          <a:xfrm>
            <a:off x="3124200" y="1143000"/>
            <a:ext cx="2971800" cy="304800"/>
          </a:xfrm>
          <a:prstGeom prst="rect">
            <a:avLst/>
          </a:prstGeom>
          <a:gradFill rotWithShape="1">
            <a:gsLst>
              <a:gs pos="0">
                <a:srgbClr val="3B3B3B"/>
              </a:gs>
              <a:gs pos="50000">
                <a:srgbClr val="808080"/>
              </a:gs>
              <a:gs pos="100000">
                <a:srgbClr val="3B3B3B"/>
              </a:gs>
            </a:gsLst>
            <a:lin ang="5400000" scaled="1"/>
          </a:gradFill>
          <a:ln w="9525">
            <a:noFill/>
            <a:miter lim="800000"/>
            <a:headEnd/>
            <a:tailEnd/>
          </a:ln>
        </p:spPr>
        <p:txBody>
          <a:bodyPr>
            <a:spAutoFit/>
          </a:bodyPr>
          <a:lstStyle/>
          <a:p>
            <a:pPr algn="ctr">
              <a:spcBef>
                <a:spcPct val="50000"/>
              </a:spcBef>
            </a:pPr>
            <a:r>
              <a:rPr lang="en-US" sz="1400" b="1">
                <a:solidFill>
                  <a:schemeClr val="bg1"/>
                </a:solidFill>
              </a:rPr>
              <a:t>Box B</a:t>
            </a:r>
          </a:p>
        </p:txBody>
      </p:sp>
      <p:sp>
        <p:nvSpPr>
          <p:cNvPr id="68626" name="Text Box 18"/>
          <p:cNvSpPr txBox="1">
            <a:spLocks noChangeArrowheads="1"/>
          </p:cNvSpPr>
          <p:nvPr/>
        </p:nvSpPr>
        <p:spPr bwMode="auto">
          <a:xfrm>
            <a:off x="6172200" y="457200"/>
            <a:ext cx="2971800" cy="304800"/>
          </a:xfrm>
          <a:prstGeom prst="rect">
            <a:avLst/>
          </a:prstGeom>
          <a:gradFill rotWithShape="1">
            <a:gsLst>
              <a:gs pos="0">
                <a:srgbClr val="3B3B3B"/>
              </a:gs>
              <a:gs pos="50000">
                <a:srgbClr val="808080"/>
              </a:gs>
              <a:gs pos="100000">
                <a:srgbClr val="3B3B3B"/>
              </a:gs>
            </a:gsLst>
            <a:lin ang="5400000" scaled="1"/>
          </a:gradFill>
          <a:ln w="9525">
            <a:noFill/>
            <a:miter lim="800000"/>
            <a:headEnd/>
            <a:tailEnd/>
          </a:ln>
        </p:spPr>
        <p:txBody>
          <a:bodyPr>
            <a:spAutoFit/>
          </a:bodyPr>
          <a:lstStyle/>
          <a:p>
            <a:pPr algn="ctr">
              <a:spcBef>
                <a:spcPct val="50000"/>
              </a:spcBef>
            </a:pPr>
            <a:r>
              <a:rPr lang="en-US" sz="1400" b="1">
                <a:solidFill>
                  <a:schemeClr val="bg1"/>
                </a:solidFill>
              </a:rPr>
              <a:t>Box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xit" presetSubtype="16" fill="hold" grpId="0" nodeType="clickEffect">
                                  <p:stCondLst>
                                    <p:cond delay="0"/>
                                  </p:stCondLst>
                                  <p:childTnLst>
                                    <p:animEffect transition="out" filter="box(in)">
                                      <p:cBhvr>
                                        <p:cTn id="6" dur="500"/>
                                        <p:tgtEl>
                                          <p:spTgt spid="68622"/>
                                        </p:tgtEl>
                                      </p:cBhvr>
                                    </p:animEffect>
                                    <p:set>
                                      <p:cBhvr>
                                        <p:cTn id="7" dur="1" fill="hold">
                                          <p:stCondLst>
                                            <p:cond delay="499"/>
                                          </p:stCondLst>
                                        </p:cTn>
                                        <p:tgtEl>
                                          <p:spTgt spid="68622"/>
                                        </p:tgtEl>
                                        <p:attrNameLst>
                                          <p:attrName>style.visibility</p:attrName>
                                        </p:attrNameLst>
                                      </p:cBhvr>
                                      <p:to>
                                        <p:strVal val="hidden"/>
                                      </p:to>
                                    </p:set>
                                  </p:childTnLst>
                                </p:cTn>
                              </p:par>
                              <p:par>
                                <p:cTn id="8" presetID="4" presetClass="exit" presetSubtype="16" fill="hold" grpId="0" nodeType="withEffect">
                                  <p:stCondLst>
                                    <p:cond delay="0"/>
                                  </p:stCondLst>
                                  <p:childTnLst>
                                    <p:animEffect transition="out" filter="box(in)">
                                      <p:cBhvr>
                                        <p:cTn id="9" dur="500"/>
                                        <p:tgtEl>
                                          <p:spTgt spid="68625"/>
                                        </p:tgtEl>
                                      </p:cBhvr>
                                    </p:animEffect>
                                    <p:set>
                                      <p:cBhvr>
                                        <p:cTn id="10" dur="1" fill="hold">
                                          <p:stCondLst>
                                            <p:cond delay="499"/>
                                          </p:stCondLst>
                                        </p:cTn>
                                        <p:tgtEl>
                                          <p:spTgt spid="68625"/>
                                        </p:tgtEl>
                                        <p:attrNameLst>
                                          <p:attrName>style.visibility</p:attrName>
                                        </p:attrNameLst>
                                      </p:cBhvr>
                                      <p:to>
                                        <p:strVal val="hidden"/>
                                      </p:to>
                                    </p:set>
                                  </p:childTnLst>
                                </p:cTn>
                              </p:par>
                              <p:par>
                                <p:cTn id="11" presetID="4" presetClass="exit" presetSubtype="16" fill="hold" grpId="0" nodeType="withEffect">
                                  <p:stCondLst>
                                    <p:cond delay="0"/>
                                  </p:stCondLst>
                                  <p:childTnLst>
                                    <p:animEffect transition="out" filter="box(in)">
                                      <p:cBhvr>
                                        <p:cTn id="12" dur="500"/>
                                        <p:tgtEl>
                                          <p:spTgt spid="68626"/>
                                        </p:tgtEl>
                                      </p:cBhvr>
                                    </p:animEffect>
                                    <p:set>
                                      <p:cBhvr>
                                        <p:cTn id="13" dur="1" fill="hold">
                                          <p:stCondLst>
                                            <p:cond delay="499"/>
                                          </p:stCondLst>
                                        </p:cTn>
                                        <p:tgtEl>
                                          <p:spTgt spid="686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22" grpId="0" animBg="1"/>
      <p:bldP spid="68625" grpId="0" animBg="1"/>
      <p:bldP spid="686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ChangeArrowheads="1"/>
          </p:cNvSpPr>
          <p:nvPr/>
        </p:nvSpPr>
        <p:spPr bwMode="auto">
          <a:xfrm>
            <a:off x="0" y="0"/>
            <a:ext cx="9144000" cy="5715000"/>
          </a:xfrm>
          <a:prstGeom prst="rect">
            <a:avLst/>
          </a:prstGeom>
          <a:solidFill>
            <a:srgbClr val="84AAC2"/>
          </a:solidFill>
          <a:ln w="9525">
            <a:solidFill>
              <a:schemeClr val="tx1"/>
            </a:solidFill>
            <a:miter lim="800000"/>
            <a:headEnd/>
            <a:tailEnd/>
          </a:ln>
        </p:spPr>
        <p:txBody>
          <a:bodyPr wrap="none" anchor="ctr"/>
          <a:lstStyle/>
          <a:p>
            <a:endParaRPr lang="en-US"/>
          </a:p>
        </p:txBody>
      </p:sp>
      <p:sp>
        <p:nvSpPr>
          <p:cNvPr id="40962" name="Title 1"/>
          <p:cNvSpPr>
            <a:spLocks noGrp="1"/>
          </p:cNvSpPr>
          <p:nvPr>
            <p:ph type="title" idx="4294967295"/>
          </p:nvPr>
        </p:nvSpPr>
        <p:spPr>
          <a:xfrm>
            <a:off x="609600" y="5715000"/>
            <a:ext cx="8229600" cy="990600"/>
          </a:xfrm>
        </p:spPr>
        <p:txBody>
          <a:bodyPr/>
          <a:lstStyle/>
          <a:p>
            <a:pPr eaLnBrk="1" hangingPunct="1"/>
            <a:r>
              <a:rPr lang="en-US" sz="4000" smtClean="0"/>
              <a:t>Creative Options for Displaying Books </a:t>
            </a:r>
          </a:p>
        </p:txBody>
      </p:sp>
      <p:pic>
        <p:nvPicPr>
          <p:cNvPr id="40966" name="Picture 6"/>
          <p:cNvPicPr>
            <a:picLocks noChangeAspect="1" noChangeArrowheads="1"/>
          </p:cNvPicPr>
          <p:nvPr/>
        </p:nvPicPr>
        <p:blipFill>
          <a:blip r:embed="rId3"/>
          <a:srcRect/>
          <a:stretch>
            <a:fillRect/>
          </a:stretch>
        </p:blipFill>
        <p:spPr bwMode="auto">
          <a:xfrm>
            <a:off x="228600" y="76200"/>
            <a:ext cx="8686800" cy="5562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4"/>
          <p:cNvPicPr>
            <a:picLocks noChangeAspect="1" noChangeArrowheads="1"/>
          </p:cNvPicPr>
          <p:nvPr/>
        </p:nvPicPr>
        <p:blipFill>
          <a:blip r:embed="rId3"/>
          <a:srcRect/>
          <a:stretch>
            <a:fillRect/>
          </a:stretch>
        </p:blipFill>
        <p:spPr bwMode="auto">
          <a:xfrm>
            <a:off x="-166688" y="0"/>
            <a:ext cx="9477376" cy="6743700"/>
          </a:xfrm>
          <a:prstGeom prst="rect">
            <a:avLst/>
          </a:prstGeom>
          <a:noFill/>
          <a:ln w="9525">
            <a:noFill/>
            <a:miter lim="800000"/>
            <a:headEnd/>
            <a:tailEnd/>
          </a:ln>
        </p:spPr>
      </p:pic>
      <p:sp>
        <p:nvSpPr>
          <p:cNvPr id="3" name="Title 1"/>
          <p:cNvSpPr>
            <a:spLocks noGrp="1"/>
          </p:cNvSpPr>
          <p:nvPr>
            <p:ph type="title" idx="4294967295"/>
          </p:nvPr>
        </p:nvSpPr>
        <p:spPr>
          <a:xfrm>
            <a:off x="1295400" y="304800"/>
            <a:ext cx="5562600" cy="1143000"/>
          </a:xfrm>
        </p:spPr>
        <p:style>
          <a:lnRef idx="2">
            <a:schemeClr val="dk1"/>
          </a:lnRef>
          <a:fillRef idx="1">
            <a:schemeClr val="lt1"/>
          </a:fillRef>
          <a:effectRef idx="0">
            <a:schemeClr val="dk1"/>
          </a:effectRef>
          <a:fontRef idx="minor">
            <a:schemeClr val="dk1"/>
          </a:fontRef>
        </p:style>
        <p:txBody>
          <a:bodyPr/>
          <a:lstStyle/>
          <a:p>
            <a:pPr eaLnBrk="1" hangingPunct="1">
              <a:defRPr/>
            </a:pPr>
            <a:r>
              <a:rPr lang="en-US" dirty="0" smtClean="0"/>
              <a:t> _____ _______</a:t>
            </a:r>
          </a:p>
        </p:txBody>
      </p:sp>
      <p:sp>
        <p:nvSpPr>
          <p:cNvPr id="4" name="Title 1"/>
          <p:cNvSpPr>
            <a:spLocks noGrp="1"/>
          </p:cNvSpPr>
          <p:nvPr>
            <p:ph type="title"/>
          </p:nvPr>
        </p:nvSpPr>
        <p:spPr>
          <a:xfrm>
            <a:off x="1295400" y="304800"/>
            <a:ext cx="5562600" cy="1143000"/>
          </a:xfrm>
          <a:solidFill>
            <a:schemeClr val="bg1"/>
          </a:solidFill>
          <a:ln w="25400" cap="flat" algn="ctr">
            <a:solidFill>
              <a:schemeClr val="tx1"/>
            </a:solidFill>
          </a:ln>
        </p:spPr>
        <p:txBody>
          <a:bodyPr/>
          <a:lstStyle/>
          <a:p>
            <a:pPr eaLnBrk="1" hangingPunct="1">
              <a:defRPr/>
            </a:pPr>
            <a:r>
              <a:rPr lang="en-US" dirty="0" smtClean="0">
                <a:solidFill>
                  <a:schemeClr val="dk1"/>
                </a:solidFill>
                <a:latin typeface="+mn-lt"/>
                <a:ea typeface="+mn-ea"/>
                <a:cs typeface="+mn-cs"/>
              </a:rPr>
              <a:t>Search widgets</a:t>
            </a:r>
          </a:p>
        </p:txBody>
      </p:sp>
      <p:sp>
        <p:nvSpPr>
          <p:cNvPr id="2" name="Rounded Rectangle 1"/>
          <p:cNvSpPr/>
          <p:nvPr/>
        </p:nvSpPr>
        <p:spPr>
          <a:xfrm>
            <a:off x="2286000" y="2971800"/>
            <a:ext cx="5029200" cy="2819400"/>
          </a:xfrm>
          <a:prstGeom prst="roundRect">
            <a:avLst/>
          </a:prstGeom>
          <a:noFill/>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6149" name="Picture 5"/>
          <p:cNvPicPr>
            <a:picLocks noChangeAspect="1" noChangeArrowheads="1"/>
          </p:cNvPicPr>
          <p:nvPr/>
        </p:nvPicPr>
        <p:blipFill>
          <a:blip r:embed="rId4"/>
          <a:srcRect/>
          <a:stretch>
            <a:fillRect/>
          </a:stretch>
        </p:blipFill>
        <p:spPr bwMode="auto">
          <a:xfrm>
            <a:off x="2043113" y="1309688"/>
            <a:ext cx="5057775" cy="4238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pic>
        <p:nvPicPr>
          <p:cNvPr id="6150" name="Picture 6"/>
          <p:cNvPicPr>
            <a:picLocks noChangeAspect="1" noChangeArrowheads="1"/>
          </p:cNvPicPr>
          <p:nvPr/>
        </p:nvPicPr>
        <p:blipFill>
          <a:blip r:embed="rId5"/>
          <a:srcRect/>
          <a:stretch>
            <a:fillRect/>
          </a:stretch>
        </p:blipFill>
        <p:spPr bwMode="auto">
          <a:xfrm>
            <a:off x="1524000" y="2193925"/>
            <a:ext cx="5048250" cy="3543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9"/>
                                        </p:tgtEl>
                                        <p:attrNameLst>
                                          <p:attrName>style.visibility</p:attrName>
                                        </p:attrNameLst>
                                      </p:cBhvr>
                                      <p:to>
                                        <p:strVal val="visible"/>
                                      </p:to>
                                    </p:set>
                                    <p:animEffect transition="in" filter="fade">
                                      <p:cBhvr>
                                        <p:cTn id="7" dur="500"/>
                                        <p:tgtEl>
                                          <p:spTgt spid="61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50"/>
                                        </p:tgtEl>
                                        <p:attrNameLst>
                                          <p:attrName>style.visibility</p:attrName>
                                        </p:attrNameLst>
                                      </p:cBhvr>
                                      <p:to>
                                        <p:strVal val="visible"/>
                                      </p:to>
                                    </p:set>
                                    <p:animEffect transition="in" filter="fade">
                                      <p:cBhvr>
                                        <p:cTn id="12"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undry">
  <a:themeElements>
    <a:clrScheme name="Foundry">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Foundry">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TotalTime>
  <Words>2808</Words>
  <Application>Microsoft Office PowerPoint</Application>
  <PresentationFormat>On-screen Show (4:3)</PresentationFormat>
  <Paragraphs>160</Paragraphs>
  <Slides>17</Slides>
  <Notes>17</Notes>
  <HiddenSlides>0</HiddenSlides>
  <MMClips>0</MMClips>
  <ScaleCrop>false</ScaleCrop>
  <HeadingPairs>
    <vt:vector size="6" baseType="variant">
      <vt:variant>
        <vt:lpstr>Fonts Used</vt:lpstr>
      </vt:variant>
      <vt:variant>
        <vt:i4>5</vt:i4>
      </vt:variant>
      <vt:variant>
        <vt:lpstr>Design Template</vt:lpstr>
      </vt:variant>
      <vt:variant>
        <vt:i4>10</vt:i4>
      </vt:variant>
      <vt:variant>
        <vt:lpstr>Slide Titles</vt:lpstr>
      </vt:variant>
      <vt:variant>
        <vt:i4>17</vt:i4>
      </vt:variant>
    </vt:vector>
  </HeadingPairs>
  <TitlesOfParts>
    <vt:vector size="32" baseType="lpstr">
      <vt:lpstr>Arial</vt:lpstr>
      <vt:lpstr>Calibri</vt:lpstr>
      <vt:lpstr>Rockwell</vt:lpstr>
      <vt:lpstr>Wingdings 2</vt:lpstr>
      <vt:lpstr>Britannic Bold</vt:lpstr>
      <vt:lpstr>Office Theme</vt:lpstr>
      <vt:lpstr>Foundry</vt:lpstr>
      <vt:lpstr>Foundry</vt:lpstr>
      <vt:lpstr>Foundry</vt:lpstr>
      <vt:lpstr>Foundry</vt:lpstr>
      <vt:lpstr>Foundry</vt:lpstr>
      <vt:lpstr>Foundry</vt:lpstr>
      <vt:lpstr>Foundry</vt:lpstr>
      <vt:lpstr>Foundry</vt:lpstr>
      <vt:lpstr>Foundry</vt:lpstr>
      <vt:lpstr>LibGuides Working Inside the Box</vt:lpstr>
      <vt:lpstr>What’s a LibGuide?</vt:lpstr>
      <vt:lpstr>Writing for the web</vt:lpstr>
      <vt:lpstr>Writing for the web</vt:lpstr>
      <vt:lpstr>Design and why it matters</vt:lpstr>
      <vt:lpstr>Design and why it matters</vt:lpstr>
      <vt:lpstr>Boxes: The Basics </vt:lpstr>
      <vt:lpstr>Creative Options for Displaying Books </vt:lpstr>
      <vt:lpstr>Search widgets</vt:lpstr>
      <vt:lpstr>Build More Powerful RSS Feeds</vt:lpstr>
      <vt:lpstr>Embedding Video</vt:lpstr>
      <vt:lpstr>Oh the Mobile Possibilities!</vt:lpstr>
      <vt:lpstr>Slide 13</vt:lpstr>
      <vt:lpstr>Tailor to the assignment</vt:lpstr>
      <vt:lpstr>Other Uses for Libguides</vt:lpstr>
      <vt:lpstr>Other Uses for LibGuides</vt:lpstr>
      <vt:lpstr>Slide 17</vt:lpstr>
    </vt:vector>
  </TitlesOfParts>
  <Company>GSU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LibGuides:  Working inside the box</dc:title>
  <dc:creator>Jason Puckett</dc:creator>
  <cp:lastModifiedBy>tstaff</cp:lastModifiedBy>
  <cp:revision>74</cp:revision>
  <dcterms:created xsi:type="dcterms:W3CDTF">2011-09-16T14:54:32Z</dcterms:created>
  <dcterms:modified xsi:type="dcterms:W3CDTF">2011-12-13T21:23:50Z</dcterms:modified>
</cp:coreProperties>
</file>